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22" r:id="rId3"/>
    <p:sldId id="358" r:id="rId4"/>
    <p:sldId id="339" r:id="rId5"/>
    <p:sldId id="340" r:id="rId6"/>
    <p:sldId id="359" r:id="rId7"/>
    <p:sldId id="360" r:id="rId8"/>
    <p:sldId id="335" r:id="rId9"/>
    <p:sldId id="336" r:id="rId10"/>
    <p:sldId id="337" r:id="rId11"/>
    <p:sldId id="338"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autoAdjust="0"/>
  </p:normalViewPr>
  <p:slideViewPr>
    <p:cSldViewPr snapToGrid="0">
      <p:cViewPr varScale="1">
        <p:scale>
          <a:sx n="56" d="100"/>
          <a:sy n="56" d="100"/>
        </p:scale>
        <p:origin x="398" y="43"/>
      </p:cViewPr>
      <p:guideLst>
        <p:guide orient="horz" pos="2160"/>
        <p:guide pos="3840"/>
      </p:guideLst>
    </p:cSldViewPr>
  </p:slideViewPr>
  <p:outlineViewPr>
    <p:cViewPr>
      <p:scale>
        <a:sx n="33" d="100"/>
        <a:sy n="33" d="100"/>
      </p:scale>
      <p:origin x="42" y="576"/>
    </p:cViewPr>
  </p:outlineViewPr>
  <p:notesTextViewPr>
    <p:cViewPr>
      <p:scale>
        <a:sx n="1" d="1"/>
        <a:sy n="1" d="1"/>
      </p:scale>
      <p:origin x="0" y="0"/>
    </p:cViewPr>
  </p:notesTextViewPr>
  <p:notesViewPr>
    <p:cSldViewPr snapToGrid="0">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D5DBA-958E-4F13-AA28-736DBF01E5C0}" type="datetimeFigureOut">
              <a:rPr lang="en-US" smtClean="0"/>
              <a:t>1/31/2021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2A425-93E3-4B67-BC45-3CDFC44B79E7}" type="slidenum">
              <a:rPr lang="en-US" smtClean="0"/>
              <a:t>‹#›</a:t>
            </a:fld>
            <a:endParaRPr lang="en-US"/>
          </a:p>
        </p:txBody>
      </p:sp>
    </p:spTree>
    <p:extLst>
      <p:ext uri="{BB962C8B-B14F-4D97-AF65-F5344CB8AC3E}">
        <p14:creationId xmlns:p14="http://schemas.microsoft.com/office/powerpoint/2010/main" val="285730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1</a:t>
            </a:fld>
            <a:endParaRPr lang="en-US"/>
          </a:p>
        </p:txBody>
      </p:sp>
    </p:spTree>
    <p:extLst>
      <p:ext uri="{BB962C8B-B14F-4D97-AF65-F5344CB8AC3E}">
        <p14:creationId xmlns:p14="http://schemas.microsoft.com/office/powerpoint/2010/main" val="378371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2</a:t>
            </a:fld>
            <a:endParaRPr lang="en-US"/>
          </a:p>
        </p:txBody>
      </p:sp>
    </p:spTree>
    <p:extLst>
      <p:ext uri="{BB962C8B-B14F-4D97-AF65-F5344CB8AC3E}">
        <p14:creationId xmlns:p14="http://schemas.microsoft.com/office/powerpoint/2010/main" val="289869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8</a:t>
            </a:fld>
            <a:endParaRPr lang="en-US"/>
          </a:p>
        </p:txBody>
      </p:sp>
    </p:spTree>
    <p:extLst>
      <p:ext uri="{BB962C8B-B14F-4D97-AF65-F5344CB8AC3E}">
        <p14:creationId xmlns:p14="http://schemas.microsoft.com/office/powerpoint/2010/main" val="91072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9</a:t>
            </a:fld>
            <a:endParaRPr lang="en-US"/>
          </a:p>
        </p:txBody>
      </p:sp>
    </p:spTree>
    <p:extLst>
      <p:ext uri="{BB962C8B-B14F-4D97-AF65-F5344CB8AC3E}">
        <p14:creationId xmlns:p14="http://schemas.microsoft.com/office/powerpoint/2010/main" val="417033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10</a:t>
            </a:fld>
            <a:endParaRPr lang="en-US"/>
          </a:p>
        </p:txBody>
      </p:sp>
    </p:spTree>
    <p:extLst>
      <p:ext uri="{BB962C8B-B14F-4D97-AF65-F5344CB8AC3E}">
        <p14:creationId xmlns:p14="http://schemas.microsoft.com/office/powerpoint/2010/main" val="28546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2A425-93E3-4B67-BC45-3CDFC44B79E7}" type="slidenum">
              <a:rPr lang="en-US" smtClean="0"/>
              <a:t>11</a:t>
            </a:fld>
            <a:endParaRPr lang="en-US"/>
          </a:p>
        </p:txBody>
      </p:sp>
    </p:spTree>
    <p:extLst>
      <p:ext uri="{BB962C8B-B14F-4D97-AF65-F5344CB8AC3E}">
        <p14:creationId xmlns:p14="http://schemas.microsoft.com/office/powerpoint/2010/main" val="258833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D99B-1D77-4D0C-887E-2489C4543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A62C5-38E0-4BB1-9E8A-58334217D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3CB46-DB9A-4B0E-8B96-5AD93BD4AC34}"/>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B08A827D-14D5-4309-AABB-1F60ECF26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2EE4-266E-41BA-AD80-B01B8355F21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393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CEC0-132F-4B23-A799-930E782E7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1D151-C6A2-4532-994C-487CE94E1B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C6F79-D254-4458-B992-06C526897441}"/>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0BB97B3A-52DE-4102-8F1E-CBFD3F8EA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88B0B-F320-465E-B6BA-3BC78417247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40013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9A31D-6B49-46B6-83A3-1F8C140967C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633A7-65A6-4863-878E-292B6509CE9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8BE0C-E61F-4B02-80DE-D04CA9D1FF6D}"/>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BA9A03B4-AF44-4524-BBEE-CCE922B0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94D76-0E37-446C-ABDB-81AEB72D4D6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77073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909-CCF3-4A60-8A8D-F2FEB5189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7A734-087F-4021-888D-E9B81B9D28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250FA-7FE0-48D5-8DB4-C5794875F17D}"/>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FA1247AD-161D-4E2D-B0CF-DE4E7F209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4CD1-B8E1-4BFF-A20A-49BA315E93D3}"/>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0052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BEE8-7B5E-4C5C-95CB-EE1AAB73D10E}"/>
              </a:ext>
            </a:extLst>
          </p:cNvPr>
          <p:cNvSpPr>
            <a:spLocks noGrp="1"/>
          </p:cNvSpPr>
          <p:nvPr>
            <p:ph type="title"/>
          </p:nvPr>
        </p:nvSpPr>
        <p:spPr>
          <a:xfrm>
            <a:off x="831851" y="170997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8A52C-F570-4E57-A8EE-1DAAF2AD8E79}"/>
              </a:ext>
            </a:extLst>
          </p:cNvPr>
          <p:cNvSpPr>
            <a:spLocks noGrp="1"/>
          </p:cNvSpPr>
          <p:nvPr>
            <p:ph type="body" idx="1"/>
          </p:nvPr>
        </p:nvSpPr>
        <p:spPr>
          <a:xfrm>
            <a:off x="831851" y="45896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9C10B2-386F-4FE1-8A42-295D20680B95}"/>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39947BFE-2BB5-4D4F-A0F5-1EAB092B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5D481-8D91-4330-BF67-058E6EEEB8E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72735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E4F3-DBE1-4073-B631-97412BD6E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550C0-1407-45C0-A3A4-B4659D31AD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59FFE-3FEC-49D6-AFA1-CDF1F95D0E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BDEC2-1A9C-411C-8348-9471C5C8DB63}"/>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6" name="Footer Placeholder 5">
            <a:extLst>
              <a:ext uri="{FF2B5EF4-FFF2-40B4-BE49-F238E27FC236}">
                <a16:creationId xmlns:a16="http://schemas.microsoft.com/office/drawing/2014/main" id="{740794E7-5D5C-44A3-B8B6-25C000581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899D6-42CD-4656-82AA-8D9CE970EA3D}"/>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258133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F0C4-19B4-4181-A491-12DEA5F346A1}"/>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412F8-3234-49D7-94C2-359C18F7566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09D5B8-F85E-41F7-988D-27B213A767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B6D4C-EEA9-421D-9393-37A6415CA58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723421-3C1D-494F-B085-CF1395FC80ED}"/>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B17C3-3ED1-485C-90F8-8F9DE436D4B8}"/>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8" name="Footer Placeholder 7">
            <a:extLst>
              <a:ext uri="{FF2B5EF4-FFF2-40B4-BE49-F238E27FC236}">
                <a16:creationId xmlns:a16="http://schemas.microsoft.com/office/drawing/2014/main" id="{03842830-ABE3-4D7D-9122-59742A619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7DF33-6468-4881-AC9D-966FBB04A7CC}"/>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387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C20E-D864-4392-B135-3E38900DA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28570-E0D3-49B1-9D5E-DCBED189B62A}"/>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4" name="Footer Placeholder 3">
            <a:extLst>
              <a:ext uri="{FF2B5EF4-FFF2-40B4-BE49-F238E27FC236}">
                <a16:creationId xmlns:a16="http://schemas.microsoft.com/office/drawing/2014/main" id="{7953972E-EFAB-4DE0-99FC-0878E01EAC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2D7DFE-F5C5-4073-BF24-CD5D2FE5BEE8}"/>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6771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5889-DE5C-469D-B5C9-4A4440B6FD5E}"/>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3" name="Footer Placeholder 2">
            <a:extLst>
              <a:ext uri="{FF2B5EF4-FFF2-40B4-BE49-F238E27FC236}">
                <a16:creationId xmlns:a16="http://schemas.microsoft.com/office/drawing/2014/main" id="{0940FE3F-C895-4095-BFEE-B00784138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BE7A83-2AFB-44AA-8253-19698BE4730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90632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CA74-9238-4F96-818F-9D81D1343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D2D1E-4459-47FF-A295-21349B61DEF8}"/>
              </a:ext>
            </a:extLst>
          </p:cNvPr>
          <p:cNvSpPr>
            <a:spLocks noGrp="1"/>
          </p:cNvSpPr>
          <p:nvPr>
            <p:ph idx="1"/>
          </p:nvPr>
        </p:nvSpPr>
        <p:spPr>
          <a:xfrm>
            <a:off x="5183188" y="9876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1197F-922E-46F5-8A67-0595AAECD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1DA35-CF42-4C11-BAEF-EFAB05AD8008}"/>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6" name="Footer Placeholder 5">
            <a:extLst>
              <a:ext uri="{FF2B5EF4-FFF2-40B4-BE49-F238E27FC236}">
                <a16:creationId xmlns:a16="http://schemas.microsoft.com/office/drawing/2014/main" id="{5671F945-DBD0-41D0-939D-700930AA0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8037D-B1A7-4C2D-8F54-9968C1F6199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55201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16C0-06F5-4C71-981C-1EF096951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40442-FC02-44DC-BE2D-6F2EEF632942}"/>
              </a:ext>
            </a:extLst>
          </p:cNvPr>
          <p:cNvSpPr>
            <a:spLocks noGrp="1"/>
          </p:cNvSpPr>
          <p:nvPr>
            <p:ph type="pic" idx="1"/>
          </p:nvPr>
        </p:nvSpPr>
        <p:spPr>
          <a:xfrm>
            <a:off x="5183188" y="9876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34DE-9160-4CEF-9719-4EA1ABA6C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ED2956-2178-4060-9D79-96214730C392}"/>
              </a:ext>
            </a:extLst>
          </p:cNvPr>
          <p:cNvSpPr>
            <a:spLocks noGrp="1"/>
          </p:cNvSpPr>
          <p:nvPr>
            <p:ph type="dt" sz="half" idx="10"/>
          </p:nvPr>
        </p:nvSpPr>
        <p:spPr/>
        <p:txBody>
          <a:bodyPr/>
          <a:lstStyle/>
          <a:p>
            <a:fld id="{C7741E83-B2E2-4F49-86E8-2F5EAAC16F09}" type="datetimeFigureOut">
              <a:rPr lang="en-US" smtClean="0"/>
              <a:t>1/31/2021</a:t>
            </a:fld>
            <a:endParaRPr lang="en-US"/>
          </a:p>
        </p:txBody>
      </p:sp>
      <p:sp>
        <p:nvSpPr>
          <p:cNvPr id="6" name="Footer Placeholder 5">
            <a:extLst>
              <a:ext uri="{FF2B5EF4-FFF2-40B4-BE49-F238E27FC236}">
                <a16:creationId xmlns:a16="http://schemas.microsoft.com/office/drawing/2014/main" id="{74B0E922-D397-45C2-8325-7841ED508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468F9-55BA-498B-8CB9-FD703794655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621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68271-E56D-42ED-834F-1CDC7651507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74284-ABEF-4521-A166-7D478A4C4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44588-37CA-40A7-BF70-88831EFA5D96}"/>
              </a:ext>
            </a:extLst>
          </p:cNvPr>
          <p:cNvSpPr>
            <a:spLocks noGrp="1"/>
          </p:cNvSpPr>
          <p:nvPr>
            <p:ph type="dt" sz="half" idx="2"/>
          </p:nvPr>
        </p:nvSpPr>
        <p:spPr>
          <a:xfrm>
            <a:off x="838200" y="63565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41E83-B2E2-4F49-86E8-2F5EAAC16F09}" type="datetimeFigureOut">
              <a:rPr lang="en-US" smtClean="0"/>
              <a:t>1/31/2021</a:t>
            </a:fld>
            <a:endParaRPr lang="en-US"/>
          </a:p>
        </p:txBody>
      </p:sp>
      <p:sp>
        <p:nvSpPr>
          <p:cNvPr id="5" name="Footer Placeholder 4">
            <a:extLst>
              <a:ext uri="{FF2B5EF4-FFF2-40B4-BE49-F238E27FC236}">
                <a16:creationId xmlns:a16="http://schemas.microsoft.com/office/drawing/2014/main" id="{3ED07AC7-7370-41FD-B8DB-62D7BBE71580}"/>
              </a:ext>
            </a:extLst>
          </p:cNvPr>
          <p:cNvSpPr>
            <a:spLocks noGrp="1"/>
          </p:cNvSpPr>
          <p:nvPr>
            <p:ph type="ftr" sz="quarter" idx="3"/>
          </p:nvPr>
        </p:nvSpPr>
        <p:spPr>
          <a:xfrm>
            <a:off x="4038600" y="63565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B4ABC-FEA2-4C0A-B494-3395FDE1C3B6}"/>
              </a:ext>
            </a:extLst>
          </p:cNvPr>
          <p:cNvSpPr>
            <a:spLocks noGrp="1"/>
          </p:cNvSpPr>
          <p:nvPr>
            <p:ph type="sldNum" sz="quarter" idx="4"/>
          </p:nvPr>
        </p:nvSpPr>
        <p:spPr>
          <a:xfrm>
            <a:off x="8610600" y="63565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0BB3-BC48-454A-88AC-ED5BE1F43C49}" type="slidenum">
              <a:rPr lang="en-US" smtClean="0"/>
              <a:t>‹#›</a:t>
            </a:fld>
            <a:endParaRPr lang="en-US"/>
          </a:p>
        </p:txBody>
      </p:sp>
    </p:spTree>
    <p:extLst>
      <p:ext uri="{BB962C8B-B14F-4D97-AF65-F5344CB8AC3E}">
        <p14:creationId xmlns:p14="http://schemas.microsoft.com/office/powerpoint/2010/main" val="168297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8B92-9E4B-4133-B96A-A99415420DE4}"/>
              </a:ext>
            </a:extLst>
          </p:cNvPr>
          <p:cNvSpPr>
            <a:spLocks noGrp="1"/>
          </p:cNvSpPr>
          <p:nvPr>
            <p:ph type="ctrTitle"/>
          </p:nvPr>
        </p:nvSpPr>
        <p:spPr>
          <a:xfrm>
            <a:off x="1524000" y="269760"/>
            <a:ext cx="9144000" cy="1778081"/>
          </a:xfrm>
        </p:spPr>
        <p:txBody>
          <a:bodyPr>
            <a:normAutofit/>
          </a:bodyPr>
          <a:lstStyle/>
          <a:p>
            <a:r>
              <a:rPr lang="en-US" b="1" dirty="0"/>
              <a:t>TYLER SOFTBALL CHAPTER</a:t>
            </a:r>
            <a:br>
              <a:rPr lang="en-US" b="1" dirty="0"/>
            </a:br>
            <a:r>
              <a:rPr lang="en-US" b="1" dirty="0"/>
              <a:t>Training</a:t>
            </a:r>
          </a:p>
        </p:txBody>
      </p:sp>
      <p:sp>
        <p:nvSpPr>
          <p:cNvPr id="3" name="Subtitle 2">
            <a:extLst>
              <a:ext uri="{FF2B5EF4-FFF2-40B4-BE49-F238E27FC236}">
                <a16:creationId xmlns:a16="http://schemas.microsoft.com/office/drawing/2014/main" id="{3A0D4F7E-0784-4BDF-ABE1-8381F572167B}"/>
              </a:ext>
            </a:extLst>
          </p:cNvPr>
          <p:cNvSpPr>
            <a:spLocks noGrp="1"/>
          </p:cNvSpPr>
          <p:nvPr>
            <p:ph type="subTitle" idx="1"/>
          </p:nvPr>
        </p:nvSpPr>
        <p:spPr>
          <a:xfrm>
            <a:off x="1671483" y="2123768"/>
            <a:ext cx="9144000" cy="643343"/>
          </a:xfrm>
        </p:spPr>
        <p:txBody>
          <a:bodyPr>
            <a:normAutofit fontScale="40000" lnSpcReduction="20000"/>
          </a:bodyPr>
          <a:lstStyle/>
          <a:p>
            <a:r>
              <a:rPr lang="en-US" sz="10900" b="1" dirty="0"/>
              <a:t>January 31, 2021</a:t>
            </a:r>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097" y="2843038"/>
            <a:ext cx="4611329" cy="354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08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Dead Ball Tables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412421"/>
            <a:ext cx="9963150" cy="524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65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152400"/>
            <a:ext cx="511492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0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sz="8000" b="1" dirty="0"/>
              <a:t>Questions</a:t>
            </a:r>
          </a:p>
        </p:txBody>
      </p:sp>
      <p:pic>
        <p:nvPicPr>
          <p:cNvPr id="5" name="Picture 2">
            <a:extLst>
              <a:ext uri="{FF2B5EF4-FFF2-40B4-BE49-F238E27FC236}">
                <a16:creationId xmlns:a16="http://schemas.microsoft.com/office/drawing/2014/main" id="{A6FC2EF9-4309-4E13-9DB8-ECCAD8B9E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395" y="1846006"/>
            <a:ext cx="4318134" cy="40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7200" b="1" dirty="0"/>
              <a:t>Outline</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r>
              <a:rPr lang="en-US" dirty="0"/>
              <a:t>Member in Good Standing</a:t>
            </a:r>
          </a:p>
          <a:p>
            <a:r>
              <a:rPr lang="en-US" dirty="0"/>
              <a:t>Taking Care of Business</a:t>
            </a:r>
          </a:p>
          <a:p>
            <a:r>
              <a:rPr lang="en-US" dirty="0"/>
              <a:t>Communications with Co-Officials and Coaches</a:t>
            </a:r>
          </a:p>
          <a:p>
            <a:r>
              <a:rPr lang="en-US" dirty="0"/>
              <a:t>Rule 2- Definitions Pages 15-29   65 Topics</a:t>
            </a:r>
          </a:p>
          <a:p>
            <a:r>
              <a:rPr lang="en-US" dirty="0"/>
              <a:t>Rule 5- Dead Ball Table Pages 44-46</a:t>
            </a:r>
          </a:p>
          <a:p>
            <a:pPr lvl="1"/>
            <a:endParaRPr lang="en-US" dirty="0"/>
          </a:p>
          <a:p>
            <a:pPr marL="0" indent="0">
              <a:buNone/>
            </a:pPr>
            <a:endParaRPr lang="en-US" dirty="0"/>
          </a:p>
        </p:txBody>
      </p:sp>
    </p:spTree>
    <p:extLst>
      <p:ext uri="{BB962C8B-B14F-4D97-AF65-F5344CB8AC3E}">
        <p14:creationId xmlns:p14="http://schemas.microsoft.com/office/powerpoint/2010/main" val="237000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normAutofit fontScale="90000"/>
          </a:bodyPr>
          <a:lstStyle/>
          <a:p>
            <a:pPr algn="ctr">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you need to take care of to be a member in good standing</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pPr marL="0" indent="0">
              <a:buNone/>
            </a:pPr>
            <a:endParaRPr lang="en-US" dirty="0"/>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a. Pay your State Dues</a:t>
            </a:r>
          </a:p>
          <a:p>
            <a:pPr marL="0" marR="0" lvl="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b. Work the Chapter Tournament or Pay your Local Dues and Fine.</a:t>
            </a:r>
          </a:p>
          <a:p>
            <a:pPr marL="0" marR="0" lvl="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c. Attend either the State Meeting, Regional Clinic, or the Online Clinic.</a:t>
            </a:r>
          </a:p>
          <a:p>
            <a:pPr marL="0" marR="0" lvl="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d. Take and pass the test with a minimum score of 70 to be eligible for the Regular Season and a 80 or better to be eligible for Post Season consideration. </a:t>
            </a:r>
          </a:p>
          <a:p>
            <a:pPr marL="0" marR="0" lvl="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799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Taking Care of Business</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fontScale="92500"/>
          </a:bodyPr>
          <a:lstStyle/>
          <a:p>
            <a:endParaRPr lang="en-US" dirty="0"/>
          </a:p>
          <a:p>
            <a:pPr lvl="0"/>
            <a:r>
              <a:rPr lang="en-US" dirty="0"/>
              <a:t>Calling your partner once you learn you have a contest together, the plate umpire for the Varsity Contest is the Crew Chief and is responsible for initiating contact. If the Crew Chief does not initiate communications, then the partner should initiate.</a:t>
            </a:r>
          </a:p>
          <a:p>
            <a:pPr lvl="0"/>
            <a:r>
              <a:rPr lang="en-US" dirty="0"/>
              <a:t>Determine what color you are going to wear.</a:t>
            </a:r>
          </a:p>
          <a:p>
            <a:pPr lvl="0"/>
            <a:r>
              <a:rPr lang="en-US" dirty="0"/>
              <a:t>Determine if you may be able to ride together, if not determine where and what time to meet either onsite or prior to the site.</a:t>
            </a:r>
          </a:p>
          <a:p>
            <a:pPr lvl="0"/>
            <a:r>
              <a:rPr lang="en-US" dirty="0"/>
              <a:t>Call to two (2) Board Members (Oscar/Tom/Chuck/Shane) if you have something out of the ordinary to include a Fan, Coach, or Player ejection.</a:t>
            </a:r>
          </a:p>
          <a:p>
            <a:pPr marL="0" lvl="0" indent="0">
              <a:buNone/>
            </a:pPr>
            <a:endParaRPr lang="en-US" dirty="0"/>
          </a:p>
          <a:p>
            <a:endParaRPr lang="en-US" dirty="0"/>
          </a:p>
        </p:txBody>
      </p:sp>
    </p:spTree>
    <p:extLst>
      <p:ext uri="{BB962C8B-B14F-4D97-AF65-F5344CB8AC3E}">
        <p14:creationId xmlns:p14="http://schemas.microsoft.com/office/powerpoint/2010/main" val="139332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rgbClr val="0070C0"/>
                </a:solidFill>
              </a:rPr>
              <a:t>Taking Care of Business </a:t>
            </a:r>
          </a:p>
        </p:txBody>
      </p:sp>
      <p:sp>
        <p:nvSpPr>
          <p:cNvPr id="3" name="Content Placeholder 2">
            <a:extLst>
              <a:ext uri="{FF2B5EF4-FFF2-40B4-BE49-F238E27FC236}">
                <a16:creationId xmlns:a16="http://schemas.microsoft.com/office/drawing/2014/main" id="{22821DC6-E529-481E-9489-02061E679500}"/>
              </a:ext>
            </a:extLst>
          </p:cNvPr>
          <p:cNvSpPr>
            <a:spLocks noGrp="1"/>
          </p:cNvSpPr>
          <p:nvPr>
            <p:ph idx="1"/>
          </p:nvPr>
        </p:nvSpPr>
        <p:spPr/>
        <p:txBody>
          <a:bodyPr>
            <a:normAutofit/>
          </a:bodyPr>
          <a:lstStyle/>
          <a:p>
            <a:endParaRPr lang="en-US" dirty="0"/>
          </a:p>
          <a:p>
            <a:pPr lvl="0"/>
            <a:r>
              <a:rPr lang="en-US" dirty="0"/>
              <a:t>Remember for all contests that you are assigned you are expected to be onsite by no less than 30 minutes prior to the start time of the contest.</a:t>
            </a:r>
          </a:p>
          <a:p>
            <a:pPr lvl="0"/>
            <a:r>
              <a:rPr lang="en-US" dirty="0"/>
              <a:t>Once on site find the home head coach and let them know that you are there and that you and your partner will get ready and be back on the field prior to 10 minutes before the contest will start.</a:t>
            </a:r>
          </a:p>
          <a:p>
            <a:pPr lvl="0"/>
            <a:r>
              <a:rPr lang="en-US" dirty="0"/>
              <a:t>Remember “If you deviate, then you must communicate”.</a:t>
            </a: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39911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754310" y="500062"/>
            <a:ext cx="10515600" cy="1325563"/>
          </a:xfrm>
        </p:spPr>
        <p:txBody>
          <a:bodyPr/>
          <a:lstStyle/>
          <a:p>
            <a:pPr algn="ctr"/>
            <a:r>
              <a:rPr lang="en-US" b="1" dirty="0">
                <a:solidFill>
                  <a:srgbClr val="0070C0"/>
                </a:solidFill>
              </a:rPr>
              <a:t>Rule 2 - Definitions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fontScale="85000" lnSpcReduction="20000"/>
          </a:bodyPr>
          <a:lstStyle/>
          <a:p>
            <a:pPr marL="0" indent="0">
              <a:buNone/>
            </a:pPr>
            <a:r>
              <a:rPr lang="en-US" dirty="0"/>
              <a:t>Why study the “Definitions?</a:t>
            </a:r>
          </a:p>
          <a:p>
            <a:pPr marL="0" indent="0">
              <a:buNone/>
            </a:pPr>
            <a:r>
              <a:rPr lang="en-US" dirty="0"/>
              <a:t>You will learn softball terminology thus enhancing your ability to communicate effectively with your partner(s), coaches, and even players.</a:t>
            </a:r>
          </a:p>
          <a:p>
            <a:pPr marL="0" indent="0">
              <a:buNone/>
            </a:pPr>
            <a:endParaRPr lang="en-US" dirty="0"/>
          </a:p>
          <a:p>
            <a:pPr marL="0" indent="0">
              <a:buNone/>
            </a:pPr>
            <a:r>
              <a:rPr lang="en-US" dirty="0"/>
              <a:t>The Rule definitions are maintained in alphabetical order to allow for easier identification.</a:t>
            </a:r>
          </a:p>
          <a:p>
            <a:pPr marL="0" indent="0">
              <a:buNone/>
            </a:pPr>
            <a:endParaRPr lang="en-US" sz="1200" dirty="0"/>
          </a:p>
          <a:p>
            <a:pPr marL="0" indent="0">
              <a:buNone/>
            </a:pPr>
            <a:r>
              <a:rPr lang="en-US" dirty="0"/>
              <a:t>Rule 2 Definitions along with Rule 5 Dead Ball Tables will give you a good starting point that will assist you in adjudicating the contest you are officiating. </a:t>
            </a:r>
          </a:p>
          <a:p>
            <a:r>
              <a:rPr lang="en-US" dirty="0"/>
              <a:t>There are 65 Sections in Rule 2 and these cover just about every topic you could run into on the softball field. These are how to deal with Appeals, Hitting, Running, Illegal actions through Pitching and Intentional Walks. Please take time to become familiar with these Sections and the quick references that they offer.</a:t>
            </a:r>
          </a:p>
          <a:p>
            <a:endParaRPr lang="en-US" dirty="0"/>
          </a:p>
          <a:p>
            <a:endParaRPr lang="en-US" dirty="0"/>
          </a:p>
        </p:txBody>
      </p:sp>
    </p:spTree>
    <p:extLst>
      <p:ext uri="{BB962C8B-B14F-4D97-AF65-F5344CB8AC3E}">
        <p14:creationId xmlns:p14="http://schemas.microsoft.com/office/powerpoint/2010/main" val="100014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a:xfrm>
            <a:off x="754310" y="500062"/>
            <a:ext cx="10515600" cy="1325563"/>
          </a:xfrm>
        </p:spPr>
        <p:txBody>
          <a:bodyPr/>
          <a:lstStyle/>
          <a:p>
            <a:pPr algn="ctr"/>
            <a:r>
              <a:rPr lang="en-US" b="1" dirty="0">
                <a:solidFill>
                  <a:srgbClr val="0070C0"/>
                </a:solidFill>
              </a:rPr>
              <a:t>Rule 2 - Definitions</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fontScale="92500" lnSpcReduction="10000"/>
          </a:bodyPr>
          <a:lstStyle/>
          <a:p>
            <a:pPr marL="0" indent="0">
              <a:buNone/>
            </a:pPr>
            <a:r>
              <a:rPr lang="en-US" dirty="0"/>
              <a:t>Here is how Rule 2 Definitions can assist you.</a:t>
            </a:r>
          </a:p>
          <a:p>
            <a:pPr marL="0" indent="0">
              <a:buNone/>
            </a:pPr>
            <a:r>
              <a:rPr lang="en-US" dirty="0"/>
              <a:t>Appeals- Live/Dead ball appeal</a:t>
            </a:r>
          </a:p>
          <a:p>
            <a:pPr marL="0" indent="0">
              <a:buNone/>
            </a:pPr>
            <a:r>
              <a:rPr lang="en-US" dirty="0"/>
              <a:t>Ball- Batted/Blocked/Dead/Delayed Dead/Fly/Ground/Passed/Rotation Pg. 17</a:t>
            </a:r>
          </a:p>
          <a:p>
            <a:pPr marL="0" indent="0">
              <a:buNone/>
            </a:pPr>
            <a:r>
              <a:rPr lang="en-US" dirty="0"/>
              <a:t>Catch- Pg.19</a:t>
            </a:r>
          </a:p>
          <a:p>
            <a:pPr marL="0" indent="0">
              <a:buNone/>
            </a:pPr>
            <a:r>
              <a:rPr lang="en-US" dirty="0"/>
              <a:t>Conferences- Offense/Defense/Pregame Pg.20</a:t>
            </a:r>
          </a:p>
          <a:p>
            <a:pPr marL="0" indent="0">
              <a:buNone/>
            </a:pPr>
            <a:r>
              <a:rPr lang="en-US" dirty="0"/>
              <a:t>Game Status- Halted/Suspended/Called Pg.23</a:t>
            </a:r>
          </a:p>
          <a:p>
            <a:pPr marL="0" indent="0">
              <a:buNone/>
            </a:pPr>
            <a:r>
              <a:rPr lang="en-US" dirty="0"/>
              <a:t>Interference Pg.24</a:t>
            </a:r>
          </a:p>
          <a:p>
            <a:pPr marL="0" indent="0">
              <a:buNone/>
            </a:pPr>
            <a:r>
              <a:rPr lang="en-US" dirty="0"/>
              <a:t>Obstruction Pg. 24</a:t>
            </a:r>
          </a:p>
          <a:p>
            <a:pPr marL="0" indent="0">
              <a:buNone/>
            </a:pPr>
            <a:r>
              <a:rPr lang="en-US" dirty="0"/>
              <a:t> Substitution- Unreported/Illegal/Projected Pg. 28</a:t>
            </a:r>
          </a:p>
          <a:p>
            <a:endParaRPr lang="en-US" dirty="0"/>
          </a:p>
          <a:p>
            <a:endParaRPr lang="en-US" dirty="0"/>
          </a:p>
        </p:txBody>
      </p:sp>
    </p:spTree>
    <p:extLst>
      <p:ext uri="{BB962C8B-B14F-4D97-AF65-F5344CB8AC3E}">
        <p14:creationId xmlns:p14="http://schemas.microsoft.com/office/powerpoint/2010/main" val="397315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9229"/>
            <a:ext cx="9753600" cy="64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Dead Ball Tables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919843" y="2122714"/>
            <a:ext cx="10515600" cy="4356327"/>
          </a:xfrm>
        </p:spPr>
        <p:txBody>
          <a:bodyPr/>
          <a:lstStyle/>
          <a:p>
            <a:r>
              <a:rPr lang="en-US" dirty="0"/>
              <a:t>Rule 6 went onto clarify as to when the pitch starts and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347106"/>
            <a:ext cx="10191750" cy="524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6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567</Words>
  <Application>Microsoft Office PowerPoint</Application>
  <PresentationFormat>Widescreen</PresentationFormat>
  <Paragraphs>54</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TYLER SOFTBALL CHAPTER Training</vt:lpstr>
      <vt:lpstr>Outline</vt:lpstr>
      <vt:lpstr>What you need to take care of to be a member in good standing</vt:lpstr>
      <vt:lpstr>Taking Care of Business</vt:lpstr>
      <vt:lpstr>Taking Care of Business </vt:lpstr>
      <vt:lpstr>Rule 2 - Definitions</vt:lpstr>
      <vt:lpstr>Rule 2 - Definitions</vt:lpstr>
      <vt:lpstr>PowerPoint Presentation</vt:lpstr>
      <vt:lpstr>Dead Ball Tables</vt:lpstr>
      <vt:lpstr>Dead Ball Tables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SOFTBALL CHAPTER Coaches Meeting</dc:title>
  <dc:creator>Tom Cremeans</dc:creator>
  <cp:lastModifiedBy>Tom Cremeans</cp:lastModifiedBy>
  <cp:revision>95</cp:revision>
  <dcterms:created xsi:type="dcterms:W3CDTF">2018-01-10T01:12:59Z</dcterms:created>
  <dcterms:modified xsi:type="dcterms:W3CDTF">2021-01-31T17:49:10Z</dcterms:modified>
</cp:coreProperties>
</file>