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22" r:id="rId3"/>
    <p:sldId id="350" r:id="rId4"/>
    <p:sldId id="341" r:id="rId5"/>
    <p:sldId id="342" r:id="rId6"/>
    <p:sldId id="343" r:id="rId7"/>
    <p:sldId id="345" r:id="rId8"/>
    <p:sldId id="346" r:id="rId9"/>
    <p:sldId id="347" r:id="rId10"/>
    <p:sldId id="348" r:id="rId11"/>
    <p:sldId id="349" r:id="rId12"/>
    <p:sldId id="344" r:id="rId13"/>
    <p:sldId id="33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autoAdjust="0"/>
  </p:normalViewPr>
  <p:slideViewPr>
    <p:cSldViewPr snapToGrid="0">
      <p:cViewPr varScale="1">
        <p:scale>
          <a:sx n="114" d="100"/>
          <a:sy n="114" d="100"/>
        </p:scale>
        <p:origin x="468" y="108"/>
      </p:cViewPr>
      <p:guideLst>
        <p:guide orient="horz" pos="2160"/>
        <p:guide pos="3840"/>
      </p:guideLst>
    </p:cSldViewPr>
  </p:slideViewPr>
  <p:outlineViewPr>
    <p:cViewPr>
      <p:scale>
        <a:sx n="33" d="100"/>
        <a:sy n="33" d="100"/>
      </p:scale>
      <p:origin x="42" y="576"/>
    </p:cViewPr>
  </p:outlineViewPr>
  <p:notesTextViewPr>
    <p:cViewPr>
      <p:scale>
        <a:sx n="1" d="1"/>
        <a:sy n="1" d="1"/>
      </p:scale>
      <p:origin x="0" y="0"/>
    </p:cViewPr>
  </p:notesTextViewPr>
  <p:notesViewPr>
    <p:cSldViewPr snapToGrid="0">
      <p:cViewPr varScale="1">
        <p:scale>
          <a:sx n="88" d="100"/>
          <a:sy n="88" d="100"/>
        </p:scale>
        <p:origin x="-381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D5DBA-958E-4F13-AA28-736DBF01E5C0}" type="datetimeFigureOut">
              <a:rPr lang="en-US" smtClean="0"/>
              <a:t>1/28/2021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A2A425-93E3-4B67-BC45-3CDFC44B79E7}" type="slidenum">
              <a:rPr lang="en-US" smtClean="0"/>
              <a:t>‹#›</a:t>
            </a:fld>
            <a:endParaRPr lang="en-US"/>
          </a:p>
        </p:txBody>
      </p:sp>
    </p:spTree>
    <p:extLst>
      <p:ext uri="{BB962C8B-B14F-4D97-AF65-F5344CB8AC3E}">
        <p14:creationId xmlns:p14="http://schemas.microsoft.com/office/powerpoint/2010/main" val="2857301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A2A425-93E3-4B67-BC45-3CDFC44B79E7}" type="slidenum">
              <a:rPr lang="en-US" smtClean="0"/>
              <a:t>1</a:t>
            </a:fld>
            <a:endParaRPr lang="en-US"/>
          </a:p>
        </p:txBody>
      </p:sp>
    </p:spTree>
    <p:extLst>
      <p:ext uri="{BB962C8B-B14F-4D97-AF65-F5344CB8AC3E}">
        <p14:creationId xmlns:p14="http://schemas.microsoft.com/office/powerpoint/2010/main" val="3783715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A2A425-93E3-4B67-BC45-3CDFC44B79E7}" type="slidenum">
              <a:rPr lang="en-US" smtClean="0"/>
              <a:t>2</a:t>
            </a:fld>
            <a:endParaRPr lang="en-US"/>
          </a:p>
        </p:txBody>
      </p:sp>
    </p:spTree>
    <p:extLst>
      <p:ext uri="{BB962C8B-B14F-4D97-AF65-F5344CB8AC3E}">
        <p14:creationId xmlns:p14="http://schemas.microsoft.com/office/powerpoint/2010/main" val="2898694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A2A425-93E3-4B67-BC45-3CDFC44B79E7}" type="slidenum">
              <a:rPr lang="en-US" smtClean="0"/>
              <a:t>13</a:t>
            </a:fld>
            <a:endParaRPr lang="en-US"/>
          </a:p>
        </p:txBody>
      </p:sp>
    </p:spTree>
    <p:extLst>
      <p:ext uri="{BB962C8B-B14F-4D97-AF65-F5344CB8AC3E}">
        <p14:creationId xmlns:p14="http://schemas.microsoft.com/office/powerpoint/2010/main" val="2588332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D99B-1D77-4D0C-887E-2489C45433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7A62C5-38E0-4BB1-9E8A-58334217DC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33CB46-DB9A-4B0E-8B96-5AD93BD4AC34}"/>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B08A827D-14D5-4309-AABB-1F60ECF26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42EE4-266E-41BA-AD80-B01B8355F211}"/>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133938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FCEC0-132F-4B23-A799-930E782E78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81D151-C6A2-4532-994C-487CE94E1BF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3C6F79-D254-4458-B992-06C526897441}"/>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0BB97B3A-52DE-4102-8F1E-CBFD3F8EA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88B0B-F320-465E-B6BA-3BC784172477}"/>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340013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89A31D-6B49-46B6-83A3-1F8C140967CD}"/>
              </a:ext>
            </a:extLst>
          </p:cNvPr>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C633A7-65A6-4863-878E-292B6509CE99}"/>
              </a:ext>
            </a:extLst>
          </p:cNvPr>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8BE0C-E61F-4B02-80DE-D04CA9D1FF6D}"/>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BA9A03B4-AF44-4524-BBEE-CCE922B047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94D76-0E37-446C-ABDB-81AEB72D4D6F}"/>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377073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93909-CCF3-4A60-8A8D-F2FEB5189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87A734-087F-4021-888D-E9B81B9D28D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0250FA-7FE0-48D5-8DB4-C5794875F17D}"/>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FA1247AD-161D-4E2D-B0CF-DE4E7F209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AA4CD1-B8E1-4BFF-A20A-49BA315E93D3}"/>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3600528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2BEE8-7B5E-4C5C-95CB-EE1AAB73D10E}"/>
              </a:ext>
            </a:extLst>
          </p:cNvPr>
          <p:cNvSpPr>
            <a:spLocks noGrp="1"/>
          </p:cNvSpPr>
          <p:nvPr>
            <p:ph type="title"/>
          </p:nvPr>
        </p:nvSpPr>
        <p:spPr>
          <a:xfrm>
            <a:off x="831851" y="170997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98A52C-F570-4E57-A8EE-1DAAF2AD8E79}"/>
              </a:ext>
            </a:extLst>
          </p:cNvPr>
          <p:cNvSpPr>
            <a:spLocks noGrp="1"/>
          </p:cNvSpPr>
          <p:nvPr>
            <p:ph type="body" idx="1"/>
          </p:nvPr>
        </p:nvSpPr>
        <p:spPr>
          <a:xfrm>
            <a:off x="831851" y="458969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09C10B2-386F-4FE1-8A42-295D20680B95}"/>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39947BFE-2BB5-4D4F-A0F5-1EAB092BC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5D481-8D91-4330-BF67-058E6EEEB8EF}"/>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1727357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0E4F3-DBE1-4073-B631-97412BD6E1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550C0-1407-45C0-A3A4-B4659D31AD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A59FFE-3FEC-49D6-AFA1-CDF1F95D0E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4BDEC2-1A9C-411C-8348-9471C5C8DB63}"/>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6" name="Footer Placeholder 5">
            <a:extLst>
              <a:ext uri="{FF2B5EF4-FFF2-40B4-BE49-F238E27FC236}">
                <a16:creationId xmlns:a16="http://schemas.microsoft.com/office/drawing/2014/main" id="{740794E7-5D5C-44A3-B8B6-25C000581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C899D6-42CD-4656-82AA-8D9CE970EA3D}"/>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2581332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9F0C4-19B4-4181-A491-12DEA5F346A1}"/>
              </a:ext>
            </a:extLst>
          </p:cNvPr>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1412F8-3234-49D7-94C2-359C18F75662}"/>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09D5B8-F85E-41F7-988D-27B213A76773}"/>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7B6D4C-EEA9-421D-9393-37A6415CA585}"/>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723421-3C1D-494F-B085-CF1395FC80ED}"/>
              </a:ext>
            </a:extLst>
          </p:cNvPr>
          <p:cNvSpPr>
            <a:spLocks noGrp="1"/>
          </p:cNvSpPr>
          <p:nvPr>
            <p:ph sz="quarter" idx="4"/>
          </p:nvPr>
        </p:nvSpPr>
        <p:spPr>
          <a:xfrm>
            <a:off x="6172203"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0B17C3-3ED1-485C-90F8-8F9DE436D4B8}"/>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8" name="Footer Placeholder 7">
            <a:extLst>
              <a:ext uri="{FF2B5EF4-FFF2-40B4-BE49-F238E27FC236}">
                <a16:creationId xmlns:a16="http://schemas.microsoft.com/office/drawing/2014/main" id="{03842830-ABE3-4D7D-9122-59742A6195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17DF33-6468-4881-AC9D-966FBB04A7CC}"/>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363876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C20E-D864-4392-B135-3E38900DA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A28570-E0D3-49B1-9D5E-DCBED189B62A}"/>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4" name="Footer Placeholder 3">
            <a:extLst>
              <a:ext uri="{FF2B5EF4-FFF2-40B4-BE49-F238E27FC236}">
                <a16:creationId xmlns:a16="http://schemas.microsoft.com/office/drawing/2014/main" id="{7953972E-EFAB-4DE0-99FC-0878E01EAC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2D7DFE-F5C5-4073-BF24-CD5D2FE5BEE8}"/>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1367717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A35889-DE5C-469D-B5C9-4A4440B6FD5E}"/>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3" name="Footer Placeholder 2">
            <a:extLst>
              <a:ext uri="{FF2B5EF4-FFF2-40B4-BE49-F238E27FC236}">
                <a16:creationId xmlns:a16="http://schemas.microsoft.com/office/drawing/2014/main" id="{0940FE3F-C895-4095-BFEE-B007841384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BE7A83-2AFB-44AA-8253-19698BE47301}"/>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90632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BCA74-9238-4F96-818F-9D81D1343C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1D2D1E-4459-47FF-A295-21349B61DEF8}"/>
              </a:ext>
            </a:extLst>
          </p:cNvPr>
          <p:cNvSpPr>
            <a:spLocks noGrp="1"/>
          </p:cNvSpPr>
          <p:nvPr>
            <p:ph idx="1"/>
          </p:nvPr>
        </p:nvSpPr>
        <p:spPr>
          <a:xfrm>
            <a:off x="5183188" y="98765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D1197F-922E-46F5-8A67-0595AAECD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F1DA35-CF42-4C11-BAEF-EFAB05AD8008}"/>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6" name="Footer Placeholder 5">
            <a:extLst>
              <a:ext uri="{FF2B5EF4-FFF2-40B4-BE49-F238E27FC236}">
                <a16:creationId xmlns:a16="http://schemas.microsoft.com/office/drawing/2014/main" id="{5671F945-DBD0-41D0-939D-700930AA08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E8037D-B1A7-4C2D-8F54-9968C1F6199F}"/>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1552012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016C0-06F5-4C71-981C-1EF0969513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D40442-FC02-44DC-BE2D-6F2EEF632942}"/>
              </a:ext>
            </a:extLst>
          </p:cNvPr>
          <p:cNvSpPr>
            <a:spLocks noGrp="1"/>
          </p:cNvSpPr>
          <p:nvPr>
            <p:ph type="pic" idx="1"/>
          </p:nvPr>
        </p:nvSpPr>
        <p:spPr>
          <a:xfrm>
            <a:off x="5183188" y="98765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8434DE-9160-4CEF-9719-4EA1ABA6C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ED2956-2178-4060-9D79-96214730C392}"/>
              </a:ext>
            </a:extLst>
          </p:cNvPr>
          <p:cNvSpPr>
            <a:spLocks noGrp="1"/>
          </p:cNvSpPr>
          <p:nvPr>
            <p:ph type="dt" sz="half" idx="10"/>
          </p:nvPr>
        </p:nvSpPr>
        <p:spPr/>
        <p:txBody>
          <a:bodyPr/>
          <a:lstStyle/>
          <a:p>
            <a:fld id="{C7741E83-B2E2-4F49-86E8-2F5EAAC16F09}" type="datetimeFigureOut">
              <a:rPr lang="en-US" smtClean="0"/>
              <a:t>1/28/2021</a:t>
            </a:fld>
            <a:endParaRPr lang="en-US"/>
          </a:p>
        </p:txBody>
      </p:sp>
      <p:sp>
        <p:nvSpPr>
          <p:cNvPr id="6" name="Footer Placeholder 5">
            <a:extLst>
              <a:ext uri="{FF2B5EF4-FFF2-40B4-BE49-F238E27FC236}">
                <a16:creationId xmlns:a16="http://schemas.microsoft.com/office/drawing/2014/main" id="{74B0E922-D397-45C2-8325-7841ED5083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468F9-55BA-498B-8CB9-FD7037946557}"/>
              </a:ext>
            </a:extLst>
          </p:cNvPr>
          <p:cNvSpPr>
            <a:spLocks noGrp="1"/>
          </p:cNvSpPr>
          <p:nvPr>
            <p:ph type="sldNum" sz="quarter" idx="12"/>
          </p:nvPr>
        </p:nvSpPr>
        <p:spPr/>
        <p:txBody>
          <a:bodyPr/>
          <a:lstStyle/>
          <a:p>
            <a:fld id="{08460BB3-BC48-454A-88AC-ED5BE1F43C49}" type="slidenum">
              <a:rPr lang="en-US" smtClean="0"/>
              <a:t>‹#›</a:t>
            </a:fld>
            <a:endParaRPr lang="en-US"/>
          </a:p>
        </p:txBody>
      </p:sp>
    </p:spTree>
    <p:extLst>
      <p:ext uri="{BB962C8B-B14F-4D97-AF65-F5344CB8AC3E}">
        <p14:creationId xmlns:p14="http://schemas.microsoft.com/office/powerpoint/2010/main" val="36621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868271-E56D-42ED-834F-1CDC7651507C}"/>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574284-ABEF-4521-A166-7D478A4C42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44588-37CA-40A7-BF70-88831EFA5D96}"/>
              </a:ext>
            </a:extLst>
          </p:cNvPr>
          <p:cNvSpPr>
            <a:spLocks noGrp="1"/>
          </p:cNvSpPr>
          <p:nvPr>
            <p:ph type="dt" sz="half" idx="2"/>
          </p:nvPr>
        </p:nvSpPr>
        <p:spPr>
          <a:xfrm>
            <a:off x="838200" y="635658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741E83-B2E2-4F49-86E8-2F5EAAC16F09}" type="datetimeFigureOut">
              <a:rPr lang="en-US" smtClean="0"/>
              <a:t>1/28/2021</a:t>
            </a:fld>
            <a:endParaRPr lang="en-US"/>
          </a:p>
        </p:txBody>
      </p:sp>
      <p:sp>
        <p:nvSpPr>
          <p:cNvPr id="5" name="Footer Placeholder 4">
            <a:extLst>
              <a:ext uri="{FF2B5EF4-FFF2-40B4-BE49-F238E27FC236}">
                <a16:creationId xmlns:a16="http://schemas.microsoft.com/office/drawing/2014/main" id="{3ED07AC7-7370-41FD-B8DB-62D7BBE71580}"/>
              </a:ext>
            </a:extLst>
          </p:cNvPr>
          <p:cNvSpPr>
            <a:spLocks noGrp="1"/>
          </p:cNvSpPr>
          <p:nvPr>
            <p:ph type="ftr" sz="quarter" idx="3"/>
          </p:nvPr>
        </p:nvSpPr>
        <p:spPr>
          <a:xfrm>
            <a:off x="4038600" y="635658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3B4ABC-FEA2-4C0A-B494-3395FDE1C3B6}"/>
              </a:ext>
            </a:extLst>
          </p:cNvPr>
          <p:cNvSpPr>
            <a:spLocks noGrp="1"/>
          </p:cNvSpPr>
          <p:nvPr>
            <p:ph type="sldNum" sz="quarter" idx="4"/>
          </p:nvPr>
        </p:nvSpPr>
        <p:spPr>
          <a:xfrm>
            <a:off x="8610600" y="635658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60BB3-BC48-454A-88AC-ED5BE1F43C49}" type="slidenum">
              <a:rPr lang="en-US" smtClean="0"/>
              <a:t>‹#›</a:t>
            </a:fld>
            <a:endParaRPr lang="en-US"/>
          </a:p>
        </p:txBody>
      </p:sp>
    </p:spTree>
    <p:extLst>
      <p:ext uri="{BB962C8B-B14F-4D97-AF65-F5344CB8AC3E}">
        <p14:creationId xmlns:p14="http://schemas.microsoft.com/office/powerpoint/2010/main" val="1682978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78B92-9E4B-4133-B96A-A99415420DE4}"/>
              </a:ext>
            </a:extLst>
          </p:cNvPr>
          <p:cNvSpPr>
            <a:spLocks noGrp="1"/>
          </p:cNvSpPr>
          <p:nvPr>
            <p:ph type="ctrTitle"/>
          </p:nvPr>
        </p:nvSpPr>
        <p:spPr>
          <a:xfrm>
            <a:off x="1524000" y="269760"/>
            <a:ext cx="9144000" cy="1778081"/>
          </a:xfrm>
        </p:spPr>
        <p:txBody>
          <a:bodyPr>
            <a:normAutofit/>
          </a:bodyPr>
          <a:lstStyle/>
          <a:p>
            <a:r>
              <a:rPr lang="en-US" b="1" dirty="0">
                <a:solidFill>
                  <a:srgbClr val="0070C0"/>
                </a:solidFill>
              </a:rPr>
              <a:t>Tyler Softball Chapter </a:t>
            </a:r>
            <a:br>
              <a:rPr lang="en-US" b="1" dirty="0">
                <a:solidFill>
                  <a:srgbClr val="0070C0"/>
                </a:solidFill>
              </a:rPr>
            </a:br>
            <a:r>
              <a:rPr lang="en-US" b="1" dirty="0">
                <a:solidFill>
                  <a:srgbClr val="0070C0"/>
                </a:solidFill>
              </a:rPr>
              <a:t>Training Meeting</a:t>
            </a:r>
            <a:endParaRPr lang="en-US" b="1" dirty="0"/>
          </a:p>
        </p:txBody>
      </p:sp>
      <p:sp>
        <p:nvSpPr>
          <p:cNvPr id="3" name="Subtitle 2">
            <a:extLst>
              <a:ext uri="{FF2B5EF4-FFF2-40B4-BE49-F238E27FC236}">
                <a16:creationId xmlns:a16="http://schemas.microsoft.com/office/drawing/2014/main" id="{3A0D4F7E-0784-4BDF-ABE1-8381F572167B}"/>
              </a:ext>
            </a:extLst>
          </p:cNvPr>
          <p:cNvSpPr>
            <a:spLocks noGrp="1"/>
          </p:cNvSpPr>
          <p:nvPr>
            <p:ph type="subTitle" idx="1"/>
          </p:nvPr>
        </p:nvSpPr>
        <p:spPr>
          <a:xfrm>
            <a:off x="1671483" y="2123768"/>
            <a:ext cx="9144000" cy="643343"/>
          </a:xfrm>
        </p:spPr>
        <p:txBody>
          <a:bodyPr>
            <a:normAutofit fontScale="40000" lnSpcReduction="20000"/>
          </a:bodyPr>
          <a:lstStyle/>
          <a:p>
            <a:r>
              <a:rPr lang="en-US" sz="10900" b="1" dirty="0"/>
              <a:t>January 24, 2021</a:t>
            </a:r>
          </a:p>
          <a:p>
            <a:endParaRPr lang="en-US" dirty="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7097" y="2843038"/>
            <a:ext cx="4611329" cy="3549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4089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Thoughts of the Veteran Official prior to and during the scrimmage</a:t>
            </a:r>
          </a:p>
        </p:txBody>
      </p:sp>
      <p:sp>
        <p:nvSpPr>
          <p:cNvPr id="4" name="Rectangle 3">
            <a:extLst>
              <a:ext uri="{FF2B5EF4-FFF2-40B4-BE49-F238E27FC236}">
                <a16:creationId xmlns:a16="http://schemas.microsoft.com/office/drawing/2014/main" id="{EA4BC599-A875-4A61-8C9D-DA231F9916F7}"/>
              </a:ext>
            </a:extLst>
          </p:cNvPr>
          <p:cNvSpPr/>
          <p:nvPr/>
        </p:nvSpPr>
        <p:spPr>
          <a:xfrm>
            <a:off x="1364776" y="2551837"/>
            <a:ext cx="9471546" cy="1815882"/>
          </a:xfrm>
          <a:prstGeom prst="rect">
            <a:avLst/>
          </a:prstGeom>
        </p:spPr>
        <p:txBody>
          <a:bodyPr wrap="square">
            <a:spAutoFit/>
          </a:bodyPr>
          <a:lstStyle/>
          <a:p>
            <a:r>
              <a:rPr lang="en-US" sz="2800" dirty="0"/>
              <a:t>I need to knock the rust off, work on moving muscles I haven’t moved in a while, and observe and work with my future partners. I also need to work on studying and knowing the rules and case book scenarios.</a:t>
            </a:r>
          </a:p>
        </p:txBody>
      </p:sp>
    </p:spTree>
    <p:extLst>
      <p:ext uri="{BB962C8B-B14F-4D97-AF65-F5344CB8AC3E}">
        <p14:creationId xmlns:p14="http://schemas.microsoft.com/office/powerpoint/2010/main" val="2715927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normAutofit/>
          </a:bodyPr>
          <a:lstStyle/>
          <a:p>
            <a:pPr algn="ctr"/>
            <a:r>
              <a:rPr lang="en-US" b="1" dirty="0">
                <a:solidFill>
                  <a:srgbClr val="0070C0"/>
                </a:solidFill>
              </a:rPr>
              <a:t>Thoughts of the New/Lesser Experienced Official prior to and during the scrimmage</a:t>
            </a:r>
          </a:p>
        </p:txBody>
      </p:sp>
      <p:sp>
        <p:nvSpPr>
          <p:cNvPr id="4" name="Rectangle 3">
            <a:extLst>
              <a:ext uri="{FF2B5EF4-FFF2-40B4-BE49-F238E27FC236}">
                <a16:creationId xmlns:a16="http://schemas.microsoft.com/office/drawing/2014/main" id="{EA4BC599-A875-4A61-8C9D-DA231F9916F7}"/>
              </a:ext>
            </a:extLst>
          </p:cNvPr>
          <p:cNvSpPr/>
          <p:nvPr/>
        </p:nvSpPr>
        <p:spPr>
          <a:xfrm>
            <a:off x="1364776" y="2551837"/>
            <a:ext cx="9471546" cy="2246769"/>
          </a:xfrm>
          <a:prstGeom prst="rect">
            <a:avLst/>
          </a:prstGeom>
        </p:spPr>
        <p:txBody>
          <a:bodyPr wrap="square">
            <a:spAutoFit/>
          </a:bodyPr>
          <a:lstStyle/>
          <a:p>
            <a:r>
              <a:rPr lang="en-US" sz="2800" dirty="0"/>
              <a:t>I need to work on my mechanics, my signals and ensuring that I have a good feeling going into the season. I need to ask questions and I need to listen to some of the more experienced officials. I also need to work on studying and knowing the rules and case book scenarios.</a:t>
            </a:r>
          </a:p>
        </p:txBody>
      </p:sp>
    </p:spTree>
    <p:extLst>
      <p:ext uri="{BB962C8B-B14F-4D97-AF65-F5344CB8AC3E}">
        <p14:creationId xmlns:p14="http://schemas.microsoft.com/office/powerpoint/2010/main" val="184054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Physical Fitness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lvl="0"/>
            <a:r>
              <a:rPr lang="en-US" dirty="0"/>
              <a:t>Take the time now to assess your state of physical fitness and the ware and tear that you will be putting your body through over the next 3 to 4 months.</a:t>
            </a:r>
          </a:p>
          <a:p>
            <a:pPr lvl="0"/>
            <a:r>
              <a:rPr lang="en-US" dirty="0"/>
              <a:t>I say this so that you can start a little training program before the beginning of the season in order to be ready for it.</a:t>
            </a:r>
          </a:p>
          <a:p>
            <a:pPr lvl="0"/>
            <a:r>
              <a:rPr lang="en-US" dirty="0"/>
              <a:t>By simply walking 2 or 3 times a week you will alter your state of physical fitness prior to the start of the season.</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591610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152400"/>
            <a:ext cx="5114925"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703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sz="8000" b="1" dirty="0"/>
              <a:t>Questions</a:t>
            </a:r>
          </a:p>
        </p:txBody>
      </p:sp>
      <p:pic>
        <p:nvPicPr>
          <p:cNvPr id="5" name="Picture 2">
            <a:extLst>
              <a:ext uri="{FF2B5EF4-FFF2-40B4-BE49-F238E27FC236}">
                <a16:creationId xmlns:a16="http://schemas.microsoft.com/office/drawing/2014/main" id="{A6FC2EF9-4309-4E13-9DB8-ECCAD8B9E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9395" y="1846006"/>
            <a:ext cx="4318134" cy="4092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573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9035-6C66-4796-A705-B8512C339BB7}"/>
              </a:ext>
            </a:extLst>
          </p:cNvPr>
          <p:cNvSpPr>
            <a:spLocks noGrp="1"/>
          </p:cNvSpPr>
          <p:nvPr>
            <p:ph type="title"/>
          </p:nvPr>
        </p:nvSpPr>
        <p:spPr/>
        <p:txBody>
          <a:bodyPr>
            <a:normAutofit/>
          </a:bodyPr>
          <a:lstStyle/>
          <a:p>
            <a:pPr algn="ctr"/>
            <a:r>
              <a:rPr lang="en-US" sz="7200" b="1" dirty="0">
                <a:solidFill>
                  <a:srgbClr val="0070C0"/>
                </a:solidFill>
              </a:rPr>
              <a:t>Training Outline</a:t>
            </a:r>
            <a:endParaRPr lang="en-US" sz="7200" b="1" dirty="0"/>
          </a:p>
        </p:txBody>
      </p:sp>
      <p:sp>
        <p:nvSpPr>
          <p:cNvPr id="3"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a:bodyPr>
          <a:lstStyle/>
          <a:p>
            <a:pPr marL="0" indent="0">
              <a:buNone/>
            </a:pPr>
            <a:endParaRPr lang="en-US" dirty="0"/>
          </a:p>
          <a:p>
            <a:pPr marL="0" indent="0">
              <a:buNone/>
            </a:pPr>
            <a:r>
              <a:rPr lang="en-US" dirty="0"/>
              <a:t>Scrimmages</a:t>
            </a:r>
          </a:p>
          <a:p>
            <a:pPr marL="0" indent="0">
              <a:buNone/>
            </a:pPr>
            <a:r>
              <a:rPr lang="en-US" dirty="0"/>
              <a:t>a. Conduct</a:t>
            </a:r>
          </a:p>
          <a:p>
            <a:pPr marL="0" indent="0">
              <a:buNone/>
            </a:pPr>
            <a:r>
              <a:rPr lang="en-US" dirty="0"/>
              <a:t>b. Uniform/Clothing Worn</a:t>
            </a:r>
          </a:p>
          <a:p>
            <a:pPr marL="0" indent="0">
              <a:buNone/>
            </a:pPr>
            <a:r>
              <a:rPr lang="en-US" dirty="0"/>
              <a:t>c. Expectations</a:t>
            </a:r>
          </a:p>
          <a:p>
            <a:pPr marL="0" indent="0">
              <a:buNone/>
            </a:pPr>
            <a:endParaRPr lang="en-US" dirty="0"/>
          </a:p>
          <a:p>
            <a:pPr marL="0" indent="0">
              <a:buNone/>
            </a:pPr>
            <a:r>
              <a:rPr lang="en-US" dirty="0"/>
              <a:t>Approved Signals</a:t>
            </a:r>
          </a:p>
          <a:p>
            <a:pPr lvl="1"/>
            <a:endParaRPr lang="en-US" dirty="0"/>
          </a:p>
          <a:p>
            <a:pPr marL="0" indent="0">
              <a:buNone/>
            </a:pPr>
            <a:endParaRPr lang="en-US" dirty="0"/>
          </a:p>
        </p:txBody>
      </p:sp>
    </p:spTree>
    <p:extLst>
      <p:ext uri="{BB962C8B-B14F-4D97-AF65-F5344CB8AC3E}">
        <p14:creationId xmlns:p14="http://schemas.microsoft.com/office/powerpoint/2010/main" val="237000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Meeting Dates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lnSpcReduction="10000"/>
          </a:bodyPr>
          <a:lstStyle/>
          <a:p>
            <a:endParaRPr lang="en-US" dirty="0"/>
          </a:p>
          <a:p>
            <a:pPr marL="0" lvl="0" indent="0">
              <a:buNone/>
            </a:pPr>
            <a:r>
              <a:rPr lang="en-US" dirty="0"/>
              <a:t>January                                                 March</a:t>
            </a:r>
          </a:p>
          <a:p>
            <a:pPr marL="0" lvl="0" indent="0">
              <a:buNone/>
            </a:pPr>
            <a:r>
              <a:rPr lang="en-US" dirty="0"/>
              <a:t>10</a:t>
            </a:r>
            <a:r>
              <a:rPr lang="en-US" baseline="30000" dirty="0"/>
              <a:t>th                                                                                    </a:t>
            </a:r>
            <a:r>
              <a:rPr lang="en-US" sz="4000" baseline="30000" dirty="0"/>
              <a:t>14th</a:t>
            </a:r>
            <a:endParaRPr lang="en-US" sz="4000" dirty="0"/>
          </a:p>
          <a:p>
            <a:pPr marL="0" lvl="0" indent="0">
              <a:buNone/>
            </a:pPr>
            <a:r>
              <a:rPr lang="en-US" dirty="0"/>
              <a:t>24</a:t>
            </a:r>
            <a:r>
              <a:rPr lang="en-US" baseline="30000" dirty="0"/>
              <a:t>th</a:t>
            </a:r>
            <a:endParaRPr lang="en-US" dirty="0"/>
          </a:p>
          <a:p>
            <a:pPr marL="0" lvl="0" indent="0">
              <a:buNone/>
            </a:pPr>
            <a:r>
              <a:rPr lang="en-US" dirty="0"/>
              <a:t>31</a:t>
            </a:r>
            <a:r>
              <a:rPr lang="en-US" baseline="30000" dirty="0"/>
              <a:t>st                                                                                    </a:t>
            </a:r>
            <a:r>
              <a:rPr lang="en-US" sz="4400" baseline="30000" dirty="0"/>
              <a:t>April</a:t>
            </a:r>
            <a:endParaRPr lang="en-US" sz="4400" dirty="0"/>
          </a:p>
          <a:p>
            <a:pPr marL="0" lvl="0" indent="0">
              <a:buNone/>
            </a:pPr>
            <a:r>
              <a:rPr lang="en-US" dirty="0"/>
              <a:t>                                                               11</a:t>
            </a:r>
            <a:r>
              <a:rPr lang="en-US" baseline="30000" dirty="0"/>
              <a:t>th</a:t>
            </a:r>
            <a:r>
              <a:rPr lang="en-US" dirty="0"/>
              <a:t> (Good Standing)</a:t>
            </a:r>
          </a:p>
          <a:p>
            <a:pPr marL="0" lvl="0" indent="0">
              <a:buNone/>
            </a:pPr>
            <a:r>
              <a:rPr lang="en-US" dirty="0"/>
              <a:t>February                                                25</a:t>
            </a:r>
            <a:r>
              <a:rPr lang="en-US" baseline="30000" dirty="0"/>
              <a:t>th</a:t>
            </a:r>
            <a:r>
              <a:rPr lang="en-US" dirty="0"/>
              <a:t> (Elections/Scholarship)</a:t>
            </a:r>
          </a:p>
          <a:p>
            <a:pPr marL="0" lvl="0" indent="0">
              <a:buNone/>
            </a:pPr>
            <a:r>
              <a:rPr lang="en-US" dirty="0"/>
              <a:t>21st</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84958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fontScale="92500" lnSpcReduction="10000"/>
          </a:bodyPr>
          <a:lstStyle/>
          <a:p>
            <a:endParaRPr lang="en-US" dirty="0"/>
          </a:p>
          <a:p>
            <a:pPr lvl="0"/>
            <a:r>
              <a:rPr lang="en-US" dirty="0"/>
              <a:t>Remember we are there to provide a service to the schools that choose to use us. Also remember you represent the Tyler Softball Chapter.</a:t>
            </a:r>
          </a:p>
          <a:p>
            <a:pPr lvl="0"/>
            <a:r>
              <a:rPr lang="en-US" dirty="0"/>
              <a:t>Once you receive notice either from the scrimmage Leader or Arbiter make sure that you have all your equipment ready.</a:t>
            </a:r>
          </a:p>
          <a:p>
            <a:pPr lvl="0"/>
            <a:r>
              <a:rPr lang="en-US" dirty="0"/>
              <a:t>It is not required that you wear your uniform during scrimmages, however you will still need to wear clothing that your plate gear fits under and is in good taste.</a:t>
            </a:r>
          </a:p>
          <a:p>
            <a:pPr lvl="0"/>
            <a:r>
              <a:rPr lang="en-US" dirty="0"/>
              <a:t>The scrimmage leader will make contact with all the members that are scheduled to be at the scrimmage with them and make sure that they know when and where to be.</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314659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fontScale="92500" lnSpcReduction="10000"/>
          </a:bodyPr>
          <a:lstStyle/>
          <a:p>
            <a:endParaRPr lang="en-US" dirty="0"/>
          </a:p>
          <a:p>
            <a:pPr lvl="0"/>
            <a:r>
              <a:rPr lang="en-US" dirty="0"/>
              <a:t>When the scrimmage leader shows up (early) they are to get with coach. If a member shows up earlier then the scrimmage leader please wait for the scrimmage leader to get there before meeting the coach if possible. If the coach comes up to you introduce yourself and let them know that the scrimmage leader will be there shortly.</a:t>
            </a:r>
          </a:p>
          <a:p>
            <a:pPr lvl="0"/>
            <a:r>
              <a:rPr lang="en-US" dirty="0"/>
              <a:t>If the scrimmage leader is late or does not show up then the next senior person will step up and take charge. Meet with the coach and find out what their plan is for the scrimmage session.</a:t>
            </a:r>
          </a:p>
          <a:p>
            <a:pPr lvl="0"/>
            <a:r>
              <a:rPr lang="en-US" dirty="0"/>
              <a:t>After learning how the coach wants to run the scrimmage relay this to the members that are there. Plan how you would like to support the coaches desired outcome of their scrimmage.</a:t>
            </a:r>
          </a:p>
          <a:p>
            <a:pPr marL="0" lvl="0" indent="0">
              <a:buNone/>
            </a:pPr>
            <a:endParaRPr lang="en-US" dirty="0"/>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97709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Conduct before and during scrimmages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lvl="0"/>
            <a:r>
              <a:rPr lang="en-US" dirty="0"/>
              <a:t>Use your fellow veterans along with yourself to work with the younger officials teaching the basics. Remember to let them work as much as possible and help them along the way.</a:t>
            </a:r>
          </a:p>
          <a:p>
            <a:pPr lvl="0"/>
            <a:r>
              <a:rPr lang="en-US" dirty="0"/>
              <a:t>After the conclusion of the scrimmage make sure that you either call or send Chuck and Oscar a text letting them know the scrimmage site, how long the scrimmage went, who all was there and worked, and anything that came up that needs to be passed along.</a:t>
            </a:r>
          </a:p>
          <a:p>
            <a:pPr marL="0" lvl="0" indent="0">
              <a:buNone/>
            </a:pPr>
            <a:endParaRPr lang="en-US" dirty="0"/>
          </a:p>
          <a:p>
            <a:pPr marL="0" lvl="0" indent="0">
              <a:buNone/>
            </a:pPr>
            <a:endParaRPr lang="en-US" dirty="0"/>
          </a:p>
        </p:txBody>
      </p:sp>
    </p:spTree>
    <p:extLst>
      <p:ext uri="{BB962C8B-B14F-4D97-AF65-F5344CB8AC3E}">
        <p14:creationId xmlns:p14="http://schemas.microsoft.com/office/powerpoint/2010/main" val="3444281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Plate Mechanics to work on during scrimmages</a:t>
            </a:r>
          </a:p>
        </p:txBody>
      </p:sp>
      <p:sp>
        <p:nvSpPr>
          <p:cNvPr id="4" name="Content Placeholder 2">
            <a:extLst>
              <a:ext uri="{FF2B5EF4-FFF2-40B4-BE49-F238E27FC236}">
                <a16:creationId xmlns:a16="http://schemas.microsoft.com/office/drawing/2014/main" id="{80C05E1A-4033-4D48-A93F-D84B5B7434E7}"/>
              </a:ext>
            </a:extLst>
          </p:cNvPr>
          <p:cNvSpPr txBox="1">
            <a:spLocks/>
          </p:cNvSpPr>
          <p:nvPr/>
        </p:nvSpPr>
        <p:spPr>
          <a:xfrm>
            <a:off x="700088" y="2204960"/>
            <a:ext cx="4186237" cy="3746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Heel/Toe</a:t>
            </a:r>
          </a:p>
          <a:p>
            <a:pPr marL="0" indent="0">
              <a:buFont typeface="Arial" panose="020B0604020202020204" pitchFamily="34" charset="0"/>
              <a:buNone/>
            </a:pPr>
            <a:r>
              <a:rPr lang="en-US" dirty="0"/>
              <a:t>VOICE Strike/Ball</a:t>
            </a:r>
          </a:p>
          <a:p>
            <a:pPr marL="0" indent="0">
              <a:buFont typeface="Arial" panose="020B0604020202020204" pitchFamily="34" charset="0"/>
              <a:buNone/>
            </a:pPr>
            <a:r>
              <a:rPr lang="en-US" dirty="0"/>
              <a:t>Give sound while in DOWN position</a:t>
            </a:r>
          </a:p>
          <a:p>
            <a:pPr marL="0" indent="0">
              <a:buFont typeface="Arial" panose="020B0604020202020204" pitchFamily="34" charset="0"/>
              <a:buNone/>
            </a:pPr>
            <a:r>
              <a:rPr lang="en-US" dirty="0"/>
              <a:t>Give signal in the UP position</a:t>
            </a:r>
          </a:p>
          <a:p>
            <a:pPr marL="0" indent="0">
              <a:buFont typeface="Arial" panose="020B0604020202020204" pitchFamily="34" charset="0"/>
              <a:buNone/>
            </a:pPr>
            <a:r>
              <a:rPr lang="en-US" dirty="0"/>
              <a:t>Find THE zone and work it</a:t>
            </a:r>
          </a:p>
          <a:p>
            <a:pPr marL="0" indent="0" algn="ctr">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5" name="Content Placeholder 2">
            <a:extLst>
              <a:ext uri="{FF2B5EF4-FFF2-40B4-BE49-F238E27FC236}">
                <a16:creationId xmlns:a16="http://schemas.microsoft.com/office/drawing/2014/main" id="{7087E3C2-59BF-4FF7-89C1-90A75C25C15D}"/>
              </a:ext>
            </a:extLst>
          </p:cNvPr>
          <p:cNvSpPr txBox="1">
            <a:spLocks/>
          </p:cNvSpPr>
          <p:nvPr/>
        </p:nvSpPr>
        <p:spPr>
          <a:xfrm>
            <a:off x="6796088" y="2204960"/>
            <a:ext cx="4186237" cy="3746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Work on getting out from behind the plate</a:t>
            </a:r>
          </a:p>
          <a:p>
            <a:pPr marL="0" indent="0">
              <a:buFont typeface="Arial" panose="020B0604020202020204" pitchFamily="34" charset="0"/>
              <a:buNone/>
            </a:pPr>
            <a:r>
              <a:rPr lang="en-US" dirty="0"/>
              <a:t>Communicate with your partner(s) as needed to keep the game running smooth</a:t>
            </a:r>
          </a:p>
          <a:p>
            <a:pPr marL="0" indent="0" algn="ctr">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Title 1">
            <a:extLst>
              <a:ext uri="{FF2B5EF4-FFF2-40B4-BE49-F238E27FC236}">
                <a16:creationId xmlns:a16="http://schemas.microsoft.com/office/drawing/2014/main" id="{7F92F4B7-8CEE-443F-A918-47DA7E26A27C}"/>
              </a:ext>
            </a:extLst>
          </p:cNvPr>
          <p:cNvSpPr txBox="1">
            <a:spLocks/>
          </p:cNvSpPr>
          <p:nvPr/>
        </p:nvSpPr>
        <p:spPr>
          <a:xfrm>
            <a:off x="838200" y="55951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FF0000"/>
                </a:solidFill>
              </a:rPr>
              <a:t>Demonstrate to the Coaches that you are comfortable back there and that you have command of the game.</a:t>
            </a:r>
          </a:p>
        </p:txBody>
      </p:sp>
    </p:spTree>
    <p:extLst>
      <p:ext uri="{BB962C8B-B14F-4D97-AF65-F5344CB8AC3E}">
        <p14:creationId xmlns:p14="http://schemas.microsoft.com/office/powerpoint/2010/main" val="86489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Base Mechanics to work on during scrimmages</a:t>
            </a:r>
          </a:p>
        </p:txBody>
      </p:sp>
      <p:sp>
        <p:nvSpPr>
          <p:cNvPr id="4" name="Content Placeholder 2">
            <a:extLst>
              <a:ext uri="{FF2B5EF4-FFF2-40B4-BE49-F238E27FC236}">
                <a16:creationId xmlns:a16="http://schemas.microsoft.com/office/drawing/2014/main" id="{80C05E1A-4033-4D48-A93F-D84B5B7434E7}"/>
              </a:ext>
            </a:extLst>
          </p:cNvPr>
          <p:cNvSpPr txBox="1">
            <a:spLocks/>
          </p:cNvSpPr>
          <p:nvPr/>
        </p:nvSpPr>
        <p:spPr>
          <a:xfrm>
            <a:off x="700088" y="2204960"/>
            <a:ext cx="4186237" cy="3746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A Position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Walk the line</a:t>
            </a:r>
          </a:p>
          <a:p>
            <a:pPr marL="0" indent="0">
              <a:buFont typeface="Arial" panose="020B0604020202020204" pitchFamily="34" charset="0"/>
              <a:buNone/>
            </a:pPr>
            <a:r>
              <a:rPr lang="en-US" dirty="0"/>
              <a:t>Watch the Pitcher</a:t>
            </a:r>
          </a:p>
          <a:p>
            <a:pPr marL="0" indent="0">
              <a:buFont typeface="Arial" panose="020B0604020202020204" pitchFamily="34" charset="0"/>
              <a:buNone/>
            </a:pPr>
            <a:r>
              <a:rPr lang="en-US" dirty="0"/>
              <a:t>Call and signal the illegal pitch if seen</a:t>
            </a:r>
          </a:p>
          <a:p>
            <a:pPr marL="0" indent="0" algn="ctr">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5" name="Content Placeholder 2">
            <a:extLst>
              <a:ext uri="{FF2B5EF4-FFF2-40B4-BE49-F238E27FC236}">
                <a16:creationId xmlns:a16="http://schemas.microsoft.com/office/drawing/2014/main" id="{7087E3C2-59BF-4FF7-89C1-90A75C25C15D}"/>
              </a:ext>
            </a:extLst>
          </p:cNvPr>
          <p:cNvSpPr txBox="1">
            <a:spLocks/>
          </p:cNvSpPr>
          <p:nvPr/>
        </p:nvSpPr>
        <p:spPr>
          <a:xfrm>
            <a:off x="6796088" y="2204960"/>
            <a:ext cx="4186237" cy="3746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B and C Position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Watch the Runner(s)</a:t>
            </a:r>
          </a:p>
          <a:p>
            <a:pPr marL="0" indent="0">
              <a:buFont typeface="Arial" panose="020B0604020202020204" pitchFamily="34" charset="0"/>
              <a:buNone/>
            </a:pPr>
            <a:r>
              <a:rPr lang="en-US" dirty="0"/>
              <a:t>Watch the Pitcher</a:t>
            </a:r>
          </a:p>
          <a:p>
            <a:pPr marL="0" indent="0">
              <a:buFont typeface="Arial" panose="020B0604020202020204" pitchFamily="34" charset="0"/>
              <a:buNone/>
            </a:pPr>
            <a:r>
              <a:rPr lang="en-US" dirty="0"/>
              <a:t>Adjudicate as needed</a:t>
            </a:r>
          </a:p>
          <a:p>
            <a:pPr marL="0" indent="0" algn="ctr">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Title 1">
            <a:extLst>
              <a:ext uri="{FF2B5EF4-FFF2-40B4-BE49-F238E27FC236}">
                <a16:creationId xmlns:a16="http://schemas.microsoft.com/office/drawing/2014/main" id="{7F92F4B7-8CEE-443F-A918-47DA7E26A27C}"/>
              </a:ext>
            </a:extLst>
          </p:cNvPr>
          <p:cNvSpPr txBox="1">
            <a:spLocks/>
          </p:cNvSpPr>
          <p:nvPr/>
        </p:nvSpPr>
        <p:spPr>
          <a:xfrm>
            <a:off x="838200" y="55951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FF0000"/>
                </a:solidFill>
              </a:rPr>
              <a:t>Hustle! but don’t hurry, be in position to make the call!!</a:t>
            </a:r>
          </a:p>
        </p:txBody>
      </p:sp>
    </p:spTree>
    <p:extLst>
      <p:ext uri="{BB962C8B-B14F-4D97-AF65-F5344CB8AC3E}">
        <p14:creationId xmlns:p14="http://schemas.microsoft.com/office/powerpoint/2010/main" val="284608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Thoughts of the UIC prior to and during the scrimmage</a:t>
            </a:r>
          </a:p>
        </p:txBody>
      </p:sp>
      <p:sp>
        <p:nvSpPr>
          <p:cNvPr id="4" name="Rectangle 3">
            <a:extLst>
              <a:ext uri="{FF2B5EF4-FFF2-40B4-BE49-F238E27FC236}">
                <a16:creationId xmlns:a16="http://schemas.microsoft.com/office/drawing/2014/main" id="{EA4BC599-A875-4A61-8C9D-DA231F9916F7}"/>
              </a:ext>
            </a:extLst>
          </p:cNvPr>
          <p:cNvSpPr/>
          <p:nvPr/>
        </p:nvSpPr>
        <p:spPr>
          <a:xfrm>
            <a:off x="1360227" y="2074165"/>
            <a:ext cx="9471546" cy="2677656"/>
          </a:xfrm>
          <a:prstGeom prst="rect">
            <a:avLst/>
          </a:prstGeom>
        </p:spPr>
        <p:txBody>
          <a:bodyPr wrap="square">
            <a:spAutoFit/>
          </a:bodyPr>
          <a:lstStyle/>
          <a:p>
            <a:r>
              <a:rPr lang="en-US" sz="2800" dirty="0"/>
              <a:t>I need to ensure that the veterans get a chance to knock the rust off. I need to work with the lesser experienced officials on mechanics and the game of softball in general. Plus I too need to get some reps in and ensure that I’m ready for the season. I also need to work on studying and knowing the rules and case book scenarios. </a:t>
            </a:r>
          </a:p>
        </p:txBody>
      </p:sp>
    </p:spTree>
    <p:extLst>
      <p:ext uri="{BB962C8B-B14F-4D97-AF65-F5344CB8AC3E}">
        <p14:creationId xmlns:p14="http://schemas.microsoft.com/office/powerpoint/2010/main" val="366141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815</Words>
  <Application>Microsoft Office PowerPoint</Application>
  <PresentationFormat>Widescreen</PresentationFormat>
  <Paragraphs>75</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Tyler Softball Chapter  Training Meeting</vt:lpstr>
      <vt:lpstr>Training Outline</vt:lpstr>
      <vt:lpstr>Meeting Dates</vt:lpstr>
      <vt:lpstr>Conduct before and during scrimmages</vt:lpstr>
      <vt:lpstr>Conduct before and during scrimmages</vt:lpstr>
      <vt:lpstr>Conduct before and during scrimmages</vt:lpstr>
      <vt:lpstr>Plate Mechanics to work on during scrimmages</vt:lpstr>
      <vt:lpstr>Base Mechanics to work on during scrimmages</vt:lpstr>
      <vt:lpstr>Thoughts of the UIC prior to and during the scrimmage</vt:lpstr>
      <vt:lpstr>Thoughts of the Veteran Official prior to and during the scrimmage</vt:lpstr>
      <vt:lpstr>Thoughts of the New/Lesser Experienced Official prior to and during the scrimmage</vt:lpstr>
      <vt:lpstr>Physical Fitness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TYLER SOFTBALL CHAPTER Coaches Meeting</dc:title>
  <dc:creator>Tom Cremeans</dc:creator>
  <cp:lastModifiedBy>Tom Cremeans</cp:lastModifiedBy>
  <cp:revision>93</cp:revision>
  <dcterms:created xsi:type="dcterms:W3CDTF">2018-01-10T01:12:59Z</dcterms:created>
  <dcterms:modified xsi:type="dcterms:W3CDTF">2021-01-28T13:19:46Z</dcterms:modified>
</cp:coreProperties>
</file>