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31"/>
  </p:notesMasterIdLst>
  <p:sldIdLst>
    <p:sldId id="312" r:id="rId2"/>
    <p:sldId id="313" r:id="rId3"/>
    <p:sldId id="344" r:id="rId4"/>
    <p:sldId id="318" r:id="rId5"/>
    <p:sldId id="366" r:id="rId6"/>
    <p:sldId id="325" r:id="rId7"/>
    <p:sldId id="317" r:id="rId8"/>
    <p:sldId id="345" r:id="rId9"/>
    <p:sldId id="346" r:id="rId10"/>
    <p:sldId id="347" r:id="rId11"/>
    <p:sldId id="364" r:id="rId12"/>
    <p:sldId id="363" r:id="rId13"/>
    <p:sldId id="349" r:id="rId14"/>
    <p:sldId id="348" r:id="rId15"/>
    <p:sldId id="350" r:id="rId16"/>
    <p:sldId id="365" r:id="rId17"/>
    <p:sldId id="352" r:id="rId18"/>
    <p:sldId id="353" r:id="rId19"/>
    <p:sldId id="354" r:id="rId20"/>
    <p:sldId id="355" r:id="rId21"/>
    <p:sldId id="356" r:id="rId22"/>
    <p:sldId id="357" r:id="rId23"/>
    <p:sldId id="360" r:id="rId24"/>
    <p:sldId id="359" r:id="rId25"/>
    <p:sldId id="358" r:id="rId26"/>
    <p:sldId id="361" r:id="rId27"/>
    <p:sldId id="341" r:id="rId28"/>
    <p:sldId id="281" r:id="rId29"/>
    <p:sldId id="34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5600F-C3ED-46C4-A7B7-CB08C313FE2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C025D-4433-4AC0-8704-088640897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722312" y="4406924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Tahoma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Shape 32">
            <a:extLst>
              <a:ext uri="{FF2B5EF4-FFF2-40B4-BE49-F238E27FC236}">
                <a16:creationId xmlns:a16="http://schemas.microsoft.com/office/drawing/2014/main" xmlns="" id="{D5FD99C9-9E60-4838-9B77-D6F8A86F8CE9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marR="0" lvl="0" indent="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5" name="Shape 33">
            <a:extLst>
              <a:ext uri="{FF2B5EF4-FFF2-40B4-BE49-F238E27FC236}">
                <a16:creationId xmlns:a16="http://schemas.microsoft.com/office/drawing/2014/main" xmlns="" id="{07B4D4AC-153A-4B32-A6AF-4A31CFD8006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marR="0" lvl="0" indent="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6" name="Shape 34">
            <a:extLst>
              <a:ext uri="{FF2B5EF4-FFF2-40B4-BE49-F238E27FC236}">
                <a16:creationId xmlns:a16="http://schemas.microsoft.com/office/drawing/2014/main" xmlns="" id="{4B5E93D8-96A9-4901-B051-8D6B0D81ED6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</p:spPr>
        <p:txBody>
          <a:bodyPr lIns="91425" tIns="45700" rIns="91425" bIns="45700" anchor="t">
            <a:noAutofit/>
          </a:bodyPr>
          <a:lstStyle>
            <a:lvl1pPr algn="r" hangingPunct="1">
              <a:buClr>
                <a:srgbClr val="FFFFFF"/>
              </a:buClr>
              <a:buSzPct val="25000"/>
              <a:defRPr sz="1400"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fld id="{06D273AA-9192-4E5D-BCB7-7D7F9E3FE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57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12" y="152400"/>
            <a:ext cx="670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ahoma"/>
              <a:buChar char="»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ahoma"/>
              <a:buChar char="»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ahoma"/>
              <a:buChar char="»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ahoma"/>
              <a:buChar char="»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Shape 26">
            <a:extLst>
              <a:ext uri="{FF2B5EF4-FFF2-40B4-BE49-F238E27FC236}">
                <a16:creationId xmlns:a16="http://schemas.microsoft.com/office/drawing/2014/main" xmlns="" id="{F36ADE1B-EF3C-475F-860A-9D53715B03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marR="0" lvl="0" indent="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5" name="Shape 27">
            <a:extLst>
              <a:ext uri="{FF2B5EF4-FFF2-40B4-BE49-F238E27FC236}">
                <a16:creationId xmlns:a16="http://schemas.microsoft.com/office/drawing/2014/main" xmlns="" id="{2BDA6DC8-6A1F-4404-8631-4087E6E69460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marR="0" lvl="0" indent="0"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6" name="Shape 28">
            <a:extLst>
              <a:ext uri="{FF2B5EF4-FFF2-40B4-BE49-F238E27FC236}">
                <a16:creationId xmlns:a16="http://schemas.microsoft.com/office/drawing/2014/main" xmlns="" id="{FDCBF32B-6AB4-4E22-8135-03740E9432A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</p:spPr>
        <p:txBody>
          <a:bodyPr lIns="91425" tIns="45700" rIns="91425" bIns="45700" anchor="t">
            <a:noAutofit/>
          </a:bodyPr>
          <a:lstStyle>
            <a:lvl1pPr algn="r" hangingPunct="1">
              <a:buClr>
                <a:srgbClr val="FFFFFF"/>
              </a:buClr>
              <a:buSzPct val="25000"/>
              <a:defRPr sz="1400"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fld id="{04D478EB-F44E-48C7-AC3E-ECADA43913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le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C43339-CB37-43F4-839B-22E3F00AFDB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13563" y="6478588"/>
            <a:ext cx="2095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FFFFFF"/>
                </a:solidFill>
                <a:cs typeface="Arial" charset="0"/>
              </a:rPr>
              <a:t>© REFEREE ENTERPISES INC. 2012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3777" y="170827"/>
            <a:ext cx="6988430" cy="1574545"/>
          </a:xfrm>
          <a:prstGeom prst="rect">
            <a:avLst/>
          </a:prstGeom>
        </p:spPr>
        <p:txBody>
          <a:bodyPr anchor="t"/>
          <a:lstStyle>
            <a:lvl1pPr>
              <a:defRPr sz="32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5251" y="4413720"/>
            <a:ext cx="6988430" cy="1752600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744663" y="1839913"/>
            <a:ext cx="3427412" cy="2462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322490" y="1839913"/>
            <a:ext cx="3427412" cy="2462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041203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le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C43339-CB37-43F4-839B-22E3F00AFDB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13563" y="6478588"/>
            <a:ext cx="2095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rgbClr val="FFFFFF"/>
                </a:solidFill>
                <a:cs typeface="Arial" charset="0"/>
              </a:rPr>
              <a:t>© REFEREE ENTERPISES INC. 2012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3777" y="170827"/>
            <a:ext cx="6988430" cy="1574545"/>
          </a:xfrm>
          <a:prstGeom prst="rect">
            <a:avLst/>
          </a:prstGeom>
        </p:spPr>
        <p:txBody>
          <a:bodyPr anchor="t"/>
          <a:lstStyle>
            <a:lvl1pPr>
              <a:defRPr sz="32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5251" y="4413720"/>
            <a:ext cx="6988430" cy="1752600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744663" y="1839913"/>
            <a:ext cx="3427412" cy="2462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322490" y="1839913"/>
            <a:ext cx="3427412" cy="2462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528020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40475"/>
            <a:ext cx="2133600" cy="381000"/>
          </a:xfrm>
          <a:prstGeom prst="rect">
            <a:avLst/>
          </a:prstGeom>
          <a:ln w="12700">
            <a:miter lim="400000"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  <a:spAutoFit/>
          </a:bodyPr>
          <a:lstStyle>
            <a:lvl1pPr eaLnBrk="1">
              <a:defRPr>
                <a:solidFill>
                  <a:srgbClr val="FFFFFF"/>
                </a:solidFill>
                <a:latin typeface="Tahoma" pitchFamily="34" charset="0"/>
                <a:sym typeface="Tahoma" pitchFamily="34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fld id="{9E092880-02BF-4DF1-B4BA-E06144B745A1}" type="slidenum">
              <a:rPr lang="en-US" altLang="en-US"/>
              <a:pPr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77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687" r:id="rId3"/>
    <p:sldLayoutId id="2147483673" r:id="rId4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 pitchFamily="34" charset="0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E5FFFF"/>
          </a:solidFill>
          <a:uFill>
            <a:solidFill>
              <a:srgbClr val="E5FFFF"/>
            </a:solidFill>
          </a:uFill>
          <a:latin typeface="+mn-lt"/>
          <a:ea typeface="+mn-ea"/>
          <a:cs typeface="+mn-cs"/>
          <a:sym typeface="Tahoma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Clr>
          <a:srgbClr val="00CCFF"/>
        </a:buClr>
        <a:buSzPct val="65000"/>
        <a:buFont typeface="Helvetica" pitchFamily="34" charset="0"/>
        <a:buChar char="•"/>
        <a:defRPr sz="32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 pitchFamily="34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Clr>
          <a:srgbClr val="00CCFF"/>
        </a:buClr>
        <a:buSzPct val="65000"/>
        <a:buFont typeface="Helvetica" pitchFamily="34" charset="0"/>
        <a:buChar char="•"/>
        <a:defRPr sz="32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 pitchFamily="34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Clr>
          <a:srgbClr val="00CCFF"/>
        </a:buClr>
        <a:buSzPct val="65000"/>
        <a:buFont typeface="Helvetica" pitchFamily="34" charset="0"/>
        <a:buChar char="•"/>
        <a:defRPr sz="32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 pitchFamily="34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Clr>
          <a:srgbClr val="00CCFF"/>
        </a:buClr>
        <a:buSzPct val="65000"/>
        <a:buFont typeface="Helvetica" pitchFamily="34" charset="0"/>
        <a:buChar char="•"/>
        <a:defRPr sz="32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 pitchFamily="34" charset="0"/>
        </a:defRPr>
      </a:lvl4pPr>
      <a:lvl5pPr marL="2193925" indent="-365125" algn="l" rtl="0" eaLnBrk="0" fontAlgn="base" hangingPunct="0">
        <a:spcBef>
          <a:spcPts val="700"/>
        </a:spcBef>
        <a:spcAft>
          <a:spcPct val="0"/>
        </a:spcAft>
        <a:buClr>
          <a:srgbClr val="00CCFF"/>
        </a:buClr>
        <a:buSzPct val="65000"/>
        <a:buFont typeface="Helvetica" pitchFamily="34" charset="0"/>
        <a:buChar char="•"/>
        <a:defRPr sz="3200"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 pitchFamily="34" charset="0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5"/>
        </a:buClr>
        <a:buSzPct val="65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5"/>
        </a:buClr>
        <a:buSzPct val="65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5"/>
        </a:buClr>
        <a:buSzPct val="65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5"/>
        </a:buClr>
        <a:buSzPct val="65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43000"/>
            <a:ext cx="6705599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ea typeface="ＭＳ Ｐゴシック" charset="0"/>
              </a:rPr>
              <a:t>Tyler TASO Lone Star Softball Chapter Training</a:t>
            </a:r>
            <a:endParaRPr lang="en-US" sz="4800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8EEB347-3ABA-4309-9F09-C25852DD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7737475" cy="944562"/>
          </a:xfrm>
        </p:spPr>
        <p:txBody>
          <a:bodyPr/>
          <a:lstStyle/>
          <a:p>
            <a:pPr marL="203200" indent="0">
              <a:buNone/>
              <a:defRPr/>
            </a:pP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              </a:t>
            </a:r>
            <a:r>
              <a:rPr lang="en-US" sz="4800" dirty="0" smtClean="0">
                <a:ea typeface="ＭＳ Ｐゴシック" charset="0"/>
              </a:rPr>
              <a:t>March 24, 2019</a:t>
            </a:r>
            <a:endParaRPr lang="en-US" sz="48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08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Substitute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15256" y="1447800"/>
            <a:ext cx="1417056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Definition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6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Illegal Substitute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3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</a:t>
            </a:r>
            <a:r>
              <a:rPr lang="en-US" sz="24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3.4.2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9530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90800"/>
            <a:ext cx="5410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1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Illegal Substitute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4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3.4.2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563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52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Unreported Substitution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4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3.6.7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9530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05600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5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Unreported Substitution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4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3.6.7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6553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8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Suspension of Play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3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5.2.1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6482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95600"/>
            <a:ext cx="579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35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Suspension of Play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3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</a:t>
            </a:r>
            <a:r>
              <a:rPr lang="en-US" sz="24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5.2.1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586739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5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Infractions by the Pitcher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2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6.2.3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0292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76538"/>
            <a:ext cx="6324600" cy="179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4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Infractions by the Pitcher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2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6.2.3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45928"/>
            <a:ext cx="6248400" cy="187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8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Positions and Batting Order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1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7.1.2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0292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6248400" cy="228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3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4800"/>
            <a:ext cx="6705599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5400" dirty="0" smtClean="0">
                <a:solidFill>
                  <a:schemeClr val="bg1"/>
                </a:solidFill>
                <a:ea typeface="ＭＳ Ｐゴシック" charset="0"/>
              </a:rPr>
              <a:t>Training  Outline</a:t>
            </a:r>
            <a:endParaRPr lang="en-US" sz="5400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8EEB347-3ABA-4309-9F09-C25852DD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274" y="1905000"/>
            <a:ext cx="7737475" cy="5176837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Case Book Scenarios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Gloves and Mitts (Rule 1)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Catchers Equipment (Rule 1)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Substitution Re-Entry (Rule 3)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Illegal Substitute (Rule 3)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Unreported Substitute (Rule 3)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Suspension of Play (Rule 5)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Infractions by the Pitcher (Rule 6)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Positions and Batting Order (Rule 7)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Batter Interference with Catcher (Rule7)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Three-Foot Running Lane (Rule 8)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Cambria" panose="02040503050406030204" pitchFamily="18" charset="0"/>
                <a:ea typeface="ＭＳ Ｐゴシック" charset="0"/>
              </a:rPr>
              <a:t>Pitcher or Catcher Re-Enter (Rule 8)</a:t>
            </a:r>
            <a:endParaRPr lang="en-US" sz="1800" b="1" dirty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635000" lvl="1" indent="0">
              <a:buNone/>
              <a:defRPr/>
            </a:pPr>
            <a:endParaRPr lang="en-US" sz="2000" b="1" dirty="0" smtClean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635000" lvl="1" indent="0">
              <a:buNone/>
              <a:defRPr/>
            </a:pPr>
            <a:endParaRPr lang="en-US" sz="2000" b="1" dirty="0" smtClean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635000" lvl="1" indent="0">
              <a:buNone/>
              <a:defRPr/>
            </a:pPr>
            <a:endParaRPr lang="en-US" sz="2400" b="1" dirty="0" smtClean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lvl="1">
              <a:defRPr/>
            </a:pPr>
            <a:endParaRPr lang="en-US" sz="2400" b="1" dirty="0" smtClean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203200" indent="0">
              <a:buNone/>
              <a:defRPr/>
            </a:pPr>
            <a:endParaRPr lang="en-US" sz="2800" b="1" dirty="0">
              <a:solidFill>
                <a:schemeClr val="bg1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>
              <a:defRPr/>
            </a:pPr>
            <a:endParaRPr lang="en-US" sz="28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9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Positions and Batting Order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1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7.1.2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6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Batter Interference with Catcher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1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7.4.4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8768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7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Batter Interference with Catcher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1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7.4.4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3200"/>
            <a:ext cx="6096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1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Three-Foot Running Lane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0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8.2.6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9530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5943600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1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Three-Foot Running Lane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0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8.2.6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19400"/>
            <a:ext cx="6553200" cy="152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3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Pitcher or Catcher Re-Enters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9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8.9.2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3899" y="51054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172199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6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Pitcher or Catchers Re-Enters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0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8.9.2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83852"/>
            <a:ext cx="6248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59097"/>
            <a:ext cx="6248400" cy="1108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0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>
            <a:extLst>
              <a:ext uri="{FF2B5EF4-FFF2-40B4-BE49-F238E27FC236}">
                <a16:creationId xmlns:a16="http://schemas.microsoft.com/office/drawing/2014/main" xmlns="" id="{48C3E641-73B6-4509-BB7C-8FEE382A7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" y="0"/>
            <a:ext cx="9144000" cy="1417638"/>
          </a:xfrm>
          <a:solidFill>
            <a:schemeClr val="accent5">
              <a:lumMod val="25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ntigoni"/>
                <a:ea typeface="MS PGothic" panose="020B0600070205080204" pitchFamily="34" charset="-128"/>
              </a:rPr>
              <a:t>Plays or Situations</a:t>
            </a:r>
            <a:endParaRPr lang="en-US" altLang="en-US" dirty="0">
              <a:solidFill>
                <a:schemeClr val="bg1"/>
              </a:solidFill>
              <a:latin typeface="Antigoni"/>
              <a:ea typeface="MS PGothic" panose="020B0600070205080204" pitchFamily="34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Antigoni"/>
              </a:rPr>
              <a:t>Plays or situations that you have seen and or handled in your games so far this year.</a:t>
            </a:r>
          </a:p>
        </p:txBody>
      </p:sp>
    </p:spTree>
    <p:extLst>
      <p:ext uri="{BB962C8B-B14F-4D97-AF65-F5344CB8AC3E}">
        <p14:creationId xmlns:p14="http://schemas.microsoft.com/office/powerpoint/2010/main" val="116115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>
            <a:extLst>
              <a:ext uri="{FF2B5EF4-FFF2-40B4-BE49-F238E27FC236}">
                <a16:creationId xmlns:a16="http://schemas.microsoft.com/office/drawing/2014/main" xmlns="" id="{48C3E641-73B6-4509-BB7C-8FEE382A7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" y="0"/>
            <a:ext cx="9144000" cy="1417638"/>
          </a:xfrm>
          <a:solidFill>
            <a:schemeClr val="accent5">
              <a:lumMod val="25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ntigoni"/>
                <a:ea typeface="MS PGothic" panose="020B0600070205080204" pitchFamily="34" charset="-128"/>
              </a:rPr>
              <a:t>CLOSING</a:t>
            </a:r>
            <a:endParaRPr lang="en-US" altLang="en-US" dirty="0">
              <a:solidFill>
                <a:schemeClr val="bg1"/>
              </a:solidFill>
              <a:latin typeface="Antigoni"/>
              <a:ea typeface="MS PGothic" panose="020B0600070205080204" pitchFamily="34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Antigoni"/>
              </a:rPr>
              <a:t>Case Book</a:t>
            </a:r>
          </a:p>
          <a:p>
            <a:r>
              <a:rPr lang="en-US" altLang="en-US" dirty="0" smtClean="0">
                <a:latin typeface="Antigoni"/>
              </a:rPr>
              <a:t>Knowing the Rules and also knowing the intent of the Rule so that you know how to adjudicate them.</a:t>
            </a:r>
          </a:p>
        </p:txBody>
      </p:sp>
    </p:spTree>
    <p:extLst>
      <p:ext uri="{BB962C8B-B14F-4D97-AF65-F5344CB8AC3E}">
        <p14:creationId xmlns:p14="http://schemas.microsoft.com/office/powerpoint/2010/main" val="87706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>
            <a:extLst>
              <a:ext uri="{FF2B5EF4-FFF2-40B4-BE49-F238E27FC236}">
                <a16:creationId xmlns:a16="http://schemas.microsoft.com/office/drawing/2014/main" xmlns="" id="{48C3E641-73B6-4509-BB7C-8FEE382A7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" y="0"/>
            <a:ext cx="9144000" cy="1417638"/>
          </a:xfrm>
          <a:solidFill>
            <a:schemeClr val="accent5">
              <a:lumMod val="25000"/>
            </a:schemeClr>
          </a:solidFill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ntigoni"/>
                <a:ea typeface="MS PGothic" panose="020B0600070205080204" pitchFamily="34" charset="-128"/>
              </a:rPr>
              <a:t>QUESTIONS</a:t>
            </a:r>
            <a:endParaRPr lang="en-US" altLang="en-US" dirty="0">
              <a:solidFill>
                <a:schemeClr val="bg1"/>
              </a:solidFill>
              <a:latin typeface="Antigoni"/>
              <a:ea typeface="MS PGothic" panose="020B0600070205080204" pitchFamily="34" charset="-128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266" y="1905000"/>
            <a:ext cx="4318134" cy="409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2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Gloves and Mitts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5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1.4.2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648200"/>
            <a:ext cx="7772400" cy="838200"/>
          </a:xfrm>
        </p:spPr>
        <p:txBody>
          <a:bodyPr/>
          <a:lstStyle/>
          <a:p>
            <a:r>
              <a:rPr lang="en-US" dirty="0" smtClean="0"/>
              <a:t> What are the coaches options?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6019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18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ea typeface="ＭＳ Ｐゴシック" charset="0"/>
              </a:rPr>
              <a:t>Gloves and Mitts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81828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algn="ctr" defTabSz="457200" hangingPunct="0"/>
            <a:r>
              <a:rPr lang="en-US" sz="24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Situation 1.4.2</a:t>
            </a:r>
            <a:endParaRPr lang="en-US" sz="2400" b="1" dirty="0">
              <a:solidFill>
                <a:schemeClr val="bg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47863"/>
            <a:ext cx="6324600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8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ea typeface="ＭＳ Ｐゴシック" charset="0"/>
              </a:rPr>
              <a:t>Gloves and Mitts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05637" y="1447800"/>
            <a:ext cx="143629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algn="ctr" defTabSz="457200" hangingPunct="0"/>
            <a:r>
              <a:rPr lang="en-US" sz="24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Rule 1.4.2</a:t>
            </a:r>
            <a:endParaRPr lang="en-US" sz="2400" b="1" dirty="0">
              <a:solidFill>
                <a:schemeClr val="bg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91" y="1943100"/>
            <a:ext cx="5062537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133600"/>
            <a:ext cx="3276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6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Catchers Equipment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5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1.7.3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8006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6096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Catchers Equipment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5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1.7.3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82499"/>
            <a:ext cx="6934200" cy="401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1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Substitution Re-Entry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34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3.3.5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4648200"/>
            <a:ext cx="7772400" cy="838200"/>
          </a:xfrm>
        </p:spPr>
        <p:txBody>
          <a:bodyPr/>
          <a:lstStyle/>
          <a:p>
            <a:r>
              <a:rPr lang="en-US" dirty="0" smtClean="0"/>
              <a:t> What action should the Umpire(s) take?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6019799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4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AE4CF67-D777-4C74-89BA-C200AE3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ea typeface="ＭＳ Ｐゴシック" charset="0"/>
              </a:rPr>
              <a:t>Substitution Re-Entry</a:t>
            </a:r>
            <a:endParaRPr lang="en-US" dirty="0">
              <a:solidFill>
                <a:schemeClr val="bg1"/>
              </a:solidFill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1824" y="1447800"/>
            <a:ext cx="20839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Situation 3.3.5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794" y="2535964"/>
            <a:ext cx="5943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794" y="3657600"/>
            <a:ext cx="5943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5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99"/>
      </a:accent1>
      <a:accent2>
        <a:srgbClr val="336699"/>
      </a:accent2>
      <a:accent3>
        <a:srgbClr val="ACB3C0"/>
      </a:accent3>
      <a:accent4>
        <a:srgbClr val="DADADA"/>
      </a:accent4>
      <a:accent5>
        <a:srgbClr val="00CCFF"/>
      </a:accent5>
      <a:accent6>
        <a:srgbClr val="FFCC00"/>
      </a:accent6>
      <a:hlink>
        <a:srgbClr val="0000FF"/>
      </a:hlink>
      <a:folHlink>
        <a:srgbClr val="FF00FF"/>
      </a:folHlink>
    </a:clrScheme>
    <a:fontScheme name="Default">
      <a:majorFont>
        <a:latin typeface="Tahoma"/>
        <a:ea typeface="Tahoma"/>
        <a:cs typeface="Tahoma"/>
      </a:majorFont>
      <a:minorFont>
        <a:latin typeface="Tahoma"/>
        <a:ea typeface="Tahoma"/>
        <a:cs typeface="Tahom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2B5481"/>
            </a:solidFill>
            <a:effectLst/>
            <a:uFill>
              <a:solidFill>
                <a:srgbClr val="2B5481"/>
              </a:solidFill>
            </a:uFill>
            <a:latin typeface="+mn-lt"/>
            <a:ea typeface="+mn-ea"/>
            <a:cs typeface="+mn-cs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353</Words>
  <Application>Microsoft Office PowerPoint</Application>
  <PresentationFormat>On-screen Show (4:3)</PresentationFormat>
  <Paragraphs>84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1_Default</vt:lpstr>
      <vt:lpstr>Tyler TASO Lone Star Softball Chapter Training</vt:lpstr>
      <vt:lpstr>Training  Outline</vt:lpstr>
      <vt:lpstr>Gloves and Mitts</vt:lpstr>
      <vt:lpstr>Gloves and Mitts</vt:lpstr>
      <vt:lpstr>Gloves and Mitts</vt:lpstr>
      <vt:lpstr>Catchers Equipment</vt:lpstr>
      <vt:lpstr>Catchers Equipment</vt:lpstr>
      <vt:lpstr>Substitution Re-Entry</vt:lpstr>
      <vt:lpstr>Substitution Re-Entry</vt:lpstr>
      <vt:lpstr>Substitute</vt:lpstr>
      <vt:lpstr>Illegal Substitute</vt:lpstr>
      <vt:lpstr>Illegal Substitute</vt:lpstr>
      <vt:lpstr>Unreported Substitution</vt:lpstr>
      <vt:lpstr>Unreported Substitution</vt:lpstr>
      <vt:lpstr>Suspension of Play</vt:lpstr>
      <vt:lpstr>Suspension of Play</vt:lpstr>
      <vt:lpstr>Infractions by the Pitcher</vt:lpstr>
      <vt:lpstr>Infractions by the Pitcher</vt:lpstr>
      <vt:lpstr>Positions and Batting Order</vt:lpstr>
      <vt:lpstr>Positions and Batting Order</vt:lpstr>
      <vt:lpstr>Batter Interference with Catcher</vt:lpstr>
      <vt:lpstr>Batter Interference with Catcher</vt:lpstr>
      <vt:lpstr>Three-Foot Running Lane</vt:lpstr>
      <vt:lpstr>Three-Foot Running Lane</vt:lpstr>
      <vt:lpstr>Pitcher or Catcher Re-Enters</vt:lpstr>
      <vt:lpstr>Pitcher or Catchers Re-Enters</vt:lpstr>
      <vt:lpstr>Plays or Situations</vt:lpstr>
      <vt:lpstr>CLOSING</vt:lpstr>
      <vt:lpstr>QUESTIONS</vt:lpstr>
    </vt:vector>
  </TitlesOfParts>
  <Company>Texas Dept.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Cremeans</dc:creator>
  <cp:lastModifiedBy>Tom Cremeans</cp:lastModifiedBy>
  <cp:revision>56</cp:revision>
  <dcterms:created xsi:type="dcterms:W3CDTF">2019-02-23T23:52:42Z</dcterms:created>
  <dcterms:modified xsi:type="dcterms:W3CDTF">2019-03-24T13:38:09Z</dcterms:modified>
</cp:coreProperties>
</file>