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50" r:id="rId2"/>
    <p:sldId id="349" r:id="rId3"/>
    <p:sldId id="291" r:id="rId4"/>
    <p:sldId id="380" r:id="rId5"/>
    <p:sldId id="376" r:id="rId6"/>
    <p:sldId id="377" r:id="rId7"/>
    <p:sldId id="378" r:id="rId8"/>
    <p:sldId id="379" r:id="rId9"/>
    <p:sldId id="292" r:id="rId10"/>
    <p:sldId id="293" r:id="rId11"/>
    <p:sldId id="381" r:id="rId12"/>
    <p:sldId id="382" r:id="rId13"/>
    <p:sldId id="383" r:id="rId14"/>
    <p:sldId id="348" r:id="rId15"/>
    <p:sldId id="35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2873A95-FCC3-4EFE-B8CA-6655CA95F6F8}">
          <p14:sldIdLst>
            <p14:sldId id="350"/>
            <p14:sldId id="349"/>
            <p14:sldId id="291"/>
            <p14:sldId id="380"/>
            <p14:sldId id="376"/>
            <p14:sldId id="377"/>
            <p14:sldId id="378"/>
            <p14:sldId id="379"/>
            <p14:sldId id="292"/>
            <p14:sldId id="293"/>
            <p14:sldId id="381"/>
            <p14:sldId id="382"/>
            <p14:sldId id="383"/>
            <p14:sldId id="348"/>
            <p14:sldId id="354"/>
          </p14:sldIdLst>
        </p14:section>
        <p14:section name="Untitled Section" id="{F829FCA0-30D4-4700-B4C7-8B3377C2B76A}">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2" d="100"/>
          <a:sy n="72" d="100"/>
        </p:scale>
        <p:origin x="654"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AB1DF-B114-4424-A4EC-5DB72D6DD77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7714681-B44A-44EE-BD5B-888FF472F3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FE97ED0-5576-41E6-8549-1A303E105A7E}"/>
              </a:ext>
            </a:extLst>
          </p:cNvPr>
          <p:cNvSpPr>
            <a:spLocks noGrp="1"/>
          </p:cNvSpPr>
          <p:nvPr>
            <p:ph type="dt" sz="half" idx="10"/>
          </p:nvPr>
        </p:nvSpPr>
        <p:spPr/>
        <p:txBody>
          <a:bodyPr/>
          <a:lstStyle/>
          <a:p>
            <a:fld id="{064F0D76-E674-4F99-BAD1-B7C177C17BB5}" type="datetimeFigureOut">
              <a:rPr lang="en-US" smtClean="0"/>
              <a:t>3/5/2018</a:t>
            </a:fld>
            <a:endParaRPr lang="en-US" dirty="0"/>
          </a:p>
        </p:txBody>
      </p:sp>
      <p:sp>
        <p:nvSpPr>
          <p:cNvPr id="5" name="Footer Placeholder 4">
            <a:extLst>
              <a:ext uri="{FF2B5EF4-FFF2-40B4-BE49-F238E27FC236}">
                <a16:creationId xmlns:a16="http://schemas.microsoft.com/office/drawing/2014/main" id="{596298E2-623E-4A4E-946E-7E9D4D48450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7E2547F-422C-4F84-80CE-E295DD7D5316}"/>
              </a:ext>
            </a:extLst>
          </p:cNvPr>
          <p:cNvSpPr>
            <a:spLocks noGrp="1"/>
          </p:cNvSpPr>
          <p:nvPr>
            <p:ph type="sldNum" sz="quarter" idx="12"/>
          </p:nvPr>
        </p:nvSpPr>
        <p:spPr/>
        <p:txBody>
          <a:bodyPr/>
          <a:lstStyle/>
          <a:p>
            <a:fld id="{EE96058F-7198-42C5-9E4E-BF0BF5A84AF2}" type="slidenum">
              <a:rPr lang="en-US" smtClean="0"/>
              <a:t>‹#›</a:t>
            </a:fld>
            <a:endParaRPr lang="en-US" dirty="0"/>
          </a:p>
        </p:txBody>
      </p:sp>
    </p:spTree>
    <p:extLst>
      <p:ext uri="{BB962C8B-B14F-4D97-AF65-F5344CB8AC3E}">
        <p14:creationId xmlns:p14="http://schemas.microsoft.com/office/powerpoint/2010/main" val="2756474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01929-7EFC-4BA4-9378-F8F3B95A442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BF0790A-3D96-45B8-BF1E-90C4CD4808B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927D39-E39D-4937-9B93-E766D7029475}"/>
              </a:ext>
            </a:extLst>
          </p:cNvPr>
          <p:cNvSpPr>
            <a:spLocks noGrp="1"/>
          </p:cNvSpPr>
          <p:nvPr>
            <p:ph type="dt" sz="half" idx="10"/>
          </p:nvPr>
        </p:nvSpPr>
        <p:spPr/>
        <p:txBody>
          <a:bodyPr/>
          <a:lstStyle/>
          <a:p>
            <a:fld id="{064F0D76-E674-4F99-BAD1-B7C177C17BB5}" type="datetimeFigureOut">
              <a:rPr lang="en-US" smtClean="0"/>
              <a:t>3/5/2018</a:t>
            </a:fld>
            <a:endParaRPr lang="en-US" dirty="0"/>
          </a:p>
        </p:txBody>
      </p:sp>
      <p:sp>
        <p:nvSpPr>
          <p:cNvPr id="5" name="Footer Placeholder 4">
            <a:extLst>
              <a:ext uri="{FF2B5EF4-FFF2-40B4-BE49-F238E27FC236}">
                <a16:creationId xmlns:a16="http://schemas.microsoft.com/office/drawing/2014/main" id="{BFDA1C35-EF04-4AE6-B040-C8255459DCD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C7D9E91-55B3-4CC0-B09A-8E600767A364}"/>
              </a:ext>
            </a:extLst>
          </p:cNvPr>
          <p:cNvSpPr>
            <a:spLocks noGrp="1"/>
          </p:cNvSpPr>
          <p:nvPr>
            <p:ph type="sldNum" sz="quarter" idx="12"/>
          </p:nvPr>
        </p:nvSpPr>
        <p:spPr/>
        <p:txBody>
          <a:bodyPr/>
          <a:lstStyle/>
          <a:p>
            <a:fld id="{EE96058F-7198-42C5-9E4E-BF0BF5A84AF2}" type="slidenum">
              <a:rPr lang="en-US" smtClean="0"/>
              <a:t>‹#›</a:t>
            </a:fld>
            <a:endParaRPr lang="en-US" dirty="0"/>
          </a:p>
        </p:txBody>
      </p:sp>
    </p:spTree>
    <p:extLst>
      <p:ext uri="{BB962C8B-B14F-4D97-AF65-F5344CB8AC3E}">
        <p14:creationId xmlns:p14="http://schemas.microsoft.com/office/powerpoint/2010/main" val="1146693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D243A5-94E9-47F9-8E69-1154E6BB9FD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0B3C9F-F647-40FC-9E0B-0FF115294D0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01836B-15CC-4455-8B56-3DC1CAA0E51F}"/>
              </a:ext>
            </a:extLst>
          </p:cNvPr>
          <p:cNvSpPr>
            <a:spLocks noGrp="1"/>
          </p:cNvSpPr>
          <p:nvPr>
            <p:ph type="dt" sz="half" idx="10"/>
          </p:nvPr>
        </p:nvSpPr>
        <p:spPr/>
        <p:txBody>
          <a:bodyPr/>
          <a:lstStyle/>
          <a:p>
            <a:fld id="{064F0D76-E674-4F99-BAD1-B7C177C17BB5}" type="datetimeFigureOut">
              <a:rPr lang="en-US" smtClean="0"/>
              <a:t>3/5/2018</a:t>
            </a:fld>
            <a:endParaRPr lang="en-US" dirty="0"/>
          </a:p>
        </p:txBody>
      </p:sp>
      <p:sp>
        <p:nvSpPr>
          <p:cNvPr id="5" name="Footer Placeholder 4">
            <a:extLst>
              <a:ext uri="{FF2B5EF4-FFF2-40B4-BE49-F238E27FC236}">
                <a16:creationId xmlns:a16="http://schemas.microsoft.com/office/drawing/2014/main" id="{32BFB088-4D25-43ED-A4E5-3571DB3D228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8A285D0-9C6F-48BF-8C16-4FC59A38089F}"/>
              </a:ext>
            </a:extLst>
          </p:cNvPr>
          <p:cNvSpPr>
            <a:spLocks noGrp="1"/>
          </p:cNvSpPr>
          <p:nvPr>
            <p:ph type="sldNum" sz="quarter" idx="12"/>
          </p:nvPr>
        </p:nvSpPr>
        <p:spPr/>
        <p:txBody>
          <a:bodyPr/>
          <a:lstStyle/>
          <a:p>
            <a:fld id="{EE96058F-7198-42C5-9E4E-BF0BF5A84AF2}" type="slidenum">
              <a:rPr lang="en-US" smtClean="0"/>
              <a:t>‹#›</a:t>
            </a:fld>
            <a:endParaRPr lang="en-US" dirty="0"/>
          </a:p>
        </p:txBody>
      </p:sp>
    </p:spTree>
    <p:extLst>
      <p:ext uri="{BB962C8B-B14F-4D97-AF65-F5344CB8AC3E}">
        <p14:creationId xmlns:p14="http://schemas.microsoft.com/office/powerpoint/2010/main" val="2093450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870C9-1D16-463F-B548-0A725D6417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0B8127-53AF-4C7D-BFA1-B05C6F2BE19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8CD16F-906E-485B-ACBC-883051ECE0D5}"/>
              </a:ext>
            </a:extLst>
          </p:cNvPr>
          <p:cNvSpPr>
            <a:spLocks noGrp="1"/>
          </p:cNvSpPr>
          <p:nvPr>
            <p:ph type="dt" sz="half" idx="10"/>
          </p:nvPr>
        </p:nvSpPr>
        <p:spPr/>
        <p:txBody>
          <a:bodyPr/>
          <a:lstStyle/>
          <a:p>
            <a:fld id="{064F0D76-E674-4F99-BAD1-B7C177C17BB5}" type="datetimeFigureOut">
              <a:rPr lang="en-US" smtClean="0"/>
              <a:t>3/5/2018</a:t>
            </a:fld>
            <a:endParaRPr lang="en-US" dirty="0"/>
          </a:p>
        </p:txBody>
      </p:sp>
      <p:sp>
        <p:nvSpPr>
          <p:cNvPr id="5" name="Footer Placeholder 4">
            <a:extLst>
              <a:ext uri="{FF2B5EF4-FFF2-40B4-BE49-F238E27FC236}">
                <a16:creationId xmlns:a16="http://schemas.microsoft.com/office/drawing/2014/main" id="{C488399A-2D42-4F0B-84AD-B2FFD619434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5943C23-EFDA-4798-9A95-93DCDCCE976A}"/>
              </a:ext>
            </a:extLst>
          </p:cNvPr>
          <p:cNvSpPr>
            <a:spLocks noGrp="1"/>
          </p:cNvSpPr>
          <p:nvPr>
            <p:ph type="sldNum" sz="quarter" idx="12"/>
          </p:nvPr>
        </p:nvSpPr>
        <p:spPr/>
        <p:txBody>
          <a:bodyPr/>
          <a:lstStyle/>
          <a:p>
            <a:fld id="{EE96058F-7198-42C5-9E4E-BF0BF5A84AF2}" type="slidenum">
              <a:rPr lang="en-US" smtClean="0"/>
              <a:t>‹#›</a:t>
            </a:fld>
            <a:endParaRPr lang="en-US" dirty="0"/>
          </a:p>
        </p:txBody>
      </p:sp>
    </p:spTree>
    <p:extLst>
      <p:ext uri="{BB962C8B-B14F-4D97-AF65-F5344CB8AC3E}">
        <p14:creationId xmlns:p14="http://schemas.microsoft.com/office/powerpoint/2010/main" val="2107344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52B99-E598-461D-AC61-C8703FE5394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506656-A1CC-4D5D-B2E6-887939C45F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C178DD9-6D51-4BDE-8818-DEB1B9AA7BDF}"/>
              </a:ext>
            </a:extLst>
          </p:cNvPr>
          <p:cNvSpPr>
            <a:spLocks noGrp="1"/>
          </p:cNvSpPr>
          <p:nvPr>
            <p:ph type="dt" sz="half" idx="10"/>
          </p:nvPr>
        </p:nvSpPr>
        <p:spPr/>
        <p:txBody>
          <a:bodyPr/>
          <a:lstStyle/>
          <a:p>
            <a:fld id="{064F0D76-E674-4F99-BAD1-B7C177C17BB5}" type="datetimeFigureOut">
              <a:rPr lang="en-US" smtClean="0"/>
              <a:t>3/5/2018</a:t>
            </a:fld>
            <a:endParaRPr lang="en-US" dirty="0"/>
          </a:p>
        </p:txBody>
      </p:sp>
      <p:sp>
        <p:nvSpPr>
          <p:cNvPr id="5" name="Footer Placeholder 4">
            <a:extLst>
              <a:ext uri="{FF2B5EF4-FFF2-40B4-BE49-F238E27FC236}">
                <a16:creationId xmlns:a16="http://schemas.microsoft.com/office/drawing/2014/main" id="{A2F4018C-15F8-4A8D-B946-DCF2B5B35F5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BEBC664-B25D-4E3E-92C8-40E30DD696E4}"/>
              </a:ext>
            </a:extLst>
          </p:cNvPr>
          <p:cNvSpPr>
            <a:spLocks noGrp="1"/>
          </p:cNvSpPr>
          <p:nvPr>
            <p:ph type="sldNum" sz="quarter" idx="12"/>
          </p:nvPr>
        </p:nvSpPr>
        <p:spPr/>
        <p:txBody>
          <a:bodyPr/>
          <a:lstStyle/>
          <a:p>
            <a:fld id="{EE96058F-7198-42C5-9E4E-BF0BF5A84AF2}" type="slidenum">
              <a:rPr lang="en-US" smtClean="0"/>
              <a:t>‹#›</a:t>
            </a:fld>
            <a:endParaRPr lang="en-US" dirty="0"/>
          </a:p>
        </p:txBody>
      </p:sp>
    </p:spTree>
    <p:extLst>
      <p:ext uri="{BB962C8B-B14F-4D97-AF65-F5344CB8AC3E}">
        <p14:creationId xmlns:p14="http://schemas.microsoft.com/office/powerpoint/2010/main" val="2242555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E8F5B-B4B8-4EA5-90E4-F6AC216E43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8AA25A-F556-47BA-8379-F36467BAE99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CD7E7F7-D601-4DC1-97D3-1F0324A75DC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0A0FA30-6AEE-4A9A-874F-0A89FA6F1D94}"/>
              </a:ext>
            </a:extLst>
          </p:cNvPr>
          <p:cNvSpPr>
            <a:spLocks noGrp="1"/>
          </p:cNvSpPr>
          <p:nvPr>
            <p:ph type="dt" sz="half" idx="10"/>
          </p:nvPr>
        </p:nvSpPr>
        <p:spPr/>
        <p:txBody>
          <a:bodyPr/>
          <a:lstStyle/>
          <a:p>
            <a:fld id="{064F0D76-E674-4F99-BAD1-B7C177C17BB5}" type="datetimeFigureOut">
              <a:rPr lang="en-US" smtClean="0"/>
              <a:t>3/5/2018</a:t>
            </a:fld>
            <a:endParaRPr lang="en-US" dirty="0"/>
          </a:p>
        </p:txBody>
      </p:sp>
      <p:sp>
        <p:nvSpPr>
          <p:cNvPr id="6" name="Footer Placeholder 5">
            <a:extLst>
              <a:ext uri="{FF2B5EF4-FFF2-40B4-BE49-F238E27FC236}">
                <a16:creationId xmlns:a16="http://schemas.microsoft.com/office/drawing/2014/main" id="{F66D91C2-FA31-4F88-B7CE-C2F298EC397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21117BD-C1BC-4B58-A2A2-3366B326BDEB}"/>
              </a:ext>
            </a:extLst>
          </p:cNvPr>
          <p:cNvSpPr>
            <a:spLocks noGrp="1"/>
          </p:cNvSpPr>
          <p:nvPr>
            <p:ph type="sldNum" sz="quarter" idx="12"/>
          </p:nvPr>
        </p:nvSpPr>
        <p:spPr/>
        <p:txBody>
          <a:bodyPr/>
          <a:lstStyle/>
          <a:p>
            <a:fld id="{EE96058F-7198-42C5-9E4E-BF0BF5A84AF2}" type="slidenum">
              <a:rPr lang="en-US" smtClean="0"/>
              <a:t>‹#›</a:t>
            </a:fld>
            <a:endParaRPr lang="en-US" dirty="0"/>
          </a:p>
        </p:txBody>
      </p:sp>
    </p:spTree>
    <p:extLst>
      <p:ext uri="{BB962C8B-B14F-4D97-AF65-F5344CB8AC3E}">
        <p14:creationId xmlns:p14="http://schemas.microsoft.com/office/powerpoint/2010/main" val="3139102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24F40-4C03-45BF-BA1C-C07C8C8E38C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9590119-63EF-478A-A275-545B67A7AF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13261A0-0F39-46F9-A973-422DCA60C31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126557-0DC8-4130-AC83-39FBC4700D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D46B35E-2277-4A7F-8F94-83EE9FDF0E9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5F1057-8B89-432C-B4D0-9EF4C87B46AC}"/>
              </a:ext>
            </a:extLst>
          </p:cNvPr>
          <p:cNvSpPr>
            <a:spLocks noGrp="1"/>
          </p:cNvSpPr>
          <p:nvPr>
            <p:ph type="dt" sz="half" idx="10"/>
          </p:nvPr>
        </p:nvSpPr>
        <p:spPr/>
        <p:txBody>
          <a:bodyPr/>
          <a:lstStyle/>
          <a:p>
            <a:fld id="{064F0D76-E674-4F99-BAD1-B7C177C17BB5}" type="datetimeFigureOut">
              <a:rPr lang="en-US" smtClean="0"/>
              <a:t>3/5/2018</a:t>
            </a:fld>
            <a:endParaRPr lang="en-US" dirty="0"/>
          </a:p>
        </p:txBody>
      </p:sp>
      <p:sp>
        <p:nvSpPr>
          <p:cNvPr id="8" name="Footer Placeholder 7">
            <a:extLst>
              <a:ext uri="{FF2B5EF4-FFF2-40B4-BE49-F238E27FC236}">
                <a16:creationId xmlns:a16="http://schemas.microsoft.com/office/drawing/2014/main" id="{771882B3-DE5A-47DB-86DC-76BF67BA6F5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FBBD2D3-92AB-47F3-BF00-3A197CC6A7E8}"/>
              </a:ext>
            </a:extLst>
          </p:cNvPr>
          <p:cNvSpPr>
            <a:spLocks noGrp="1"/>
          </p:cNvSpPr>
          <p:nvPr>
            <p:ph type="sldNum" sz="quarter" idx="12"/>
          </p:nvPr>
        </p:nvSpPr>
        <p:spPr/>
        <p:txBody>
          <a:bodyPr/>
          <a:lstStyle/>
          <a:p>
            <a:fld id="{EE96058F-7198-42C5-9E4E-BF0BF5A84AF2}" type="slidenum">
              <a:rPr lang="en-US" smtClean="0"/>
              <a:t>‹#›</a:t>
            </a:fld>
            <a:endParaRPr lang="en-US" dirty="0"/>
          </a:p>
        </p:txBody>
      </p:sp>
    </p:spTree>
    <p:extLst>
      <p:ext uri="{BB962C8B-B14F-4D97-AF65-F5344CB8AC3E}">
        <p14:creationId xmlns:p14="http://schemas.microsoft.com/office/powerpoint/2010/main" val="3639297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262A5-A626-46A2-91E0-AEA36766333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4093EE7-8299-481B-9112-F6F62A5A4236}"/>
              </a:ext>
            </a:extLst>
          </p:cNvPr>
          <p:cNvSpPr>
            <a:spLocks noGrp="1"/>
          </p:cNvSpPr>
          <p:nvPr>
            <p:ph type="dt" sz="half" idx="10"/>
          </p:nvPr>
        </p:nvSpPr>
        <p:spPr/>
        <p:txBody>
          <a:bodyPr/>
          <a:lstStyle/>
          <a:p>
            <a:fld id="{064F0D76-E674-4F99-BAD1-B7C177C17BB5}" type="datetimeFigureOut">
              <a:rPr lang="en-US" smtClean="0"/>
              <a:t>3/5/2018</a:t>
            </a:fld>
            <a:endParaRPr lang="en-US" dirty="0"/>
          </a:p>
        </p:txBody>
      </p:sp>
      <p:sp>
        <p:nvSpPr>
          <p:cNvPr id="4" name="Footer Placeholder 3">
            <a:extLst>
              <a:ext uri="{FF2B5EF4-FFF2-40B4-BE49-F238E27FC236}">
                <a16:creationId xmlns:a16="http://schemas.microsoft.com/office/drawing/2014/main" id="{097103D8-3C84-4ABB-BB40-24D9C886CC4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F8421FE9-381C-472A-9C38-8EF6721942BB}"/>
              </a:ext>
            </a:extLst>
          </p:cNvPr>
          <p:cNvSpPr>
            <a:spLocks noGrp="1"/>
          </p:cNvSpPr>
          <p:nvPr>
            <p:ph type="sldNum" sz="quarter" idx="12"/>
          </p:nvPr>
        </p:nvSpPr>
        <p:spPr/>
        <p:txBody>
          <a:bodyPr/>
          <a:lstStyle/>
          <a:p>
            <a:fld id="{EE96058F-7198-42C5-9E4E-BF0BF5A84AF2}" type="slidenum">
              <a:rPr lang="en-US" smtClean="0"/>
              <a:t>‹#›</a:t>
            </a:fld>
            <a:endParaRPr lang="en-US" dirty="0"/>
          </a:p>
        </p:txBody>
      </p:sp>
    </p:spTree>
    <p:extLst>
      <p:ext uri="{BB962C8B-B14F-4D97-AF65-F5344CB8AC3E}">
        <p14:creationId xmlns:p14="http://schemas.microsoft.com/office/powerpoint/2010/main" val="1401077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4C15931-A5AD-4B80-A0D0-AB7AE162F9BB}"/>
              </a:ext>
            </a:extLst>
          </p:cNvPr>
          <p:cNvSpPr>
            <a:spLocks noGrp="1"/>
          </p:cNvSpPr>
          <p:nvPr>
            <p:ph type="dt" sz="half" idx="10"/>
          </p:nvPr>
        </p:nvSpPr>
        <p:spPr/>
        <p:txBody>
          <a:bodyPr/>
          <a:lstStyle/>
          <a:p>
            <a:fld id="{064F0D76-E674-4F99-BAD1-B7C177C17BB5}" type="datetimeFigureOut">
              <a:rPr lang="en-US" smtClean="0"/>
              <a:t>3/5/2018</a:t>
            </a:fld>
            <a:endParaRPr lang="en-US" dirty="0"/>
          </a:p>
        </p:txBody>
      </p:sp>
      <p:sp>
        <p:nvSpPr>
          <p:cNvPr id="3" name="Footer Placeholder 2">
            <a:extLst>
              <a:ext uri="{FF2B5EF4-FFF2-40B4-BE49-F238E27FC236}">
                <a16:creationId xmlns:a16="http://schemas.microsoft.com/office/drawing/2014/main" id="{915C62D2-1FDC-4642-A8A2-4F036DDE9F3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A2577986-BAFD-4482-B2AC-F8B1A794B8EE}"/>
              </a:ext>
            </a:extLst>
          </p:cNvPr>
          <p:cNvSpPr>
            <a:spLocks noGrp="1"/>
          </p:cNvSpPr>
          <p:nvPr>
            <p:ph type="sldNum" sz="quarter" idx="12"/>
          </p:nvPr>
        </p:nvSpPr>
        <p:spPr/>
        <p:txBody>
          <a:bodyPr/>
          <a:lstStyle/>
          <a:p>
            <a:fld id="{EE96058F-7198-42C5-9E4E-BF0BF5A84AF2}" type="slidenum">
              <a:rPr lang="en-US" smtClean="0"/>
              <a:t>‹#›</a:t>
            </a:fld>
            <a:endParaRPr lang="en-US" dirty="0"/>
          </a:p>
        </p:txBody>
      </p:sp>
    </p:spTree>
    <p:extLst>
      <p:ext uri="{BB962C8B-B14F-4D97-AF65-F5344CB8AC3E}">
        <p14:creationId xmlns:p14="http://schemas.microsoft.com/office/powerpoint/2010/main" val="2845382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29333-75BF-4E73-BADD-FAB54B5317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0C5C5CA-75DE-49E1-9053-DB67C1FA8A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022C75-86A6-4D57-A3E7-324D79D633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79A0CFE-67DF-45CC-AC25-8ED037900E47}"/>
              </a:ext>
            </a:extLst>
          </p:cNvPr>
          <p:cNvSpPr>
            <a:spLocks noGrp="1"/>
          </p:cNvSpPr>
          <p:nvPr>
            <p:ph type="dt" sz="half" idx="10"/>
          </p:nvPr>
        </p:nvSpPr>
        <p:spPr/>
        <p:txBody>
          <a:bodyPr/>
          <a:lstStyle/>
          <a:p>
            <a:fld id="{064F0D76-E674-4F99-BAD1-B7C177C17BB5}" type="datetimeFigureOut">
              <a:rPr lang="en-US" smtClean="0"/>
              <a:t>3/5/2018</a:t>
            </a:fld>
            <a:endParaRPr lang="en-US" dirty="0"/>
          </a:p>
        </p:txBody>
      </p:sp>
      <p:sp>
        <p:nvSpPr>
          <p:cNvPr id="6" name="Footer Placeholder 5">
            <a:extLst>
              <a:ext uri="{FF2B5EF4-FFF2-40B4-BE49-F238E27FC236}">
                <a16:creationId xmlns:a16="http://schemas.microsoft.com/office/drawing/2014/main" id="{55431369-548E-4310-AA77-57F61B93003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D2052CD-569C-4D4B-82E2-F4FD6E15F9A4}"/>
              </a:ext>
            </a:extLst>
          </p:cNvPr>
          <p:cNvSpPr>
            <a:spLocks noGrp="1"/>
          </p:cNvSpPr>
          <p:nvPr>
            <p:ph type="sldNum" sz="quarter" idx="12"/>
          </p:nvPr>
        </p:nvSpPr>
        <p:spPr/>
        <p:txBody>
          <a:bodyPr/>
          <a:lstStyle/>
          <a:p>
            <a:fld id="{EE96058F-7198-42C5-9E4E-BF0BF5A84AF2}" type="slidenum">
              <a:rPr lang="en-US" smtClean="0"/>
              <a:t>‹#›</a:t>
            </a:fld>
            <a:endParaRPr lang="en-US" dirty="0"/>
          </a:p>
        </p:txBody>
      </p:sp>
    </p:spTree>
    <p:extLst>
      <p:ext uri="{BB962C8B-B14F-4D97-AF65-F5344CB8AC3E}">
        <p14:creationId xmlns:p14="http://schemas.microsoft.com/office/powerpoint/2010/main" val="2693565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A943F-3A66-484F-BFB2-0F7F1D817B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88EEC90-21CE-431A-A813-77C33C56E8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65064A2F-AF10-4722-AE9A-4F90F86C10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396AD50-1F02-49F8-9C31-DC31E474460C}"/>
              </a:ext>
            </a:extLst>
          </p:cNvPr>
          <p:cNvSpPr>
            <a:spLocks noGrp="1"/>
          </p:cNvSpPr>
          <p:nvPr>
            <p:ph type="dt" sz="half" idx="10"/>
          </p:nvPr>
        </p:nvSpPr>
        <p:spPr/>
        <p:txBody>
          <a:bodyPr/>
          <a:lstStyle/>
          <a:p>
            <a:fld id="{064F0D76-E674-4F99-BAD1-B7C177C17BB5}" type="datetimeFigureOut">
              <a:rPr lang="en-US" smtClean="0"/>
              <a:t>3/5/2018</a:t>
            </a:fld>
            <a:endParaRPr lang="en-US" dirty="0"/>
          </a:p>
        </p:txBody>
      </p:sp>
      <p:sp>
        <p:nvSpPr>
          <p:cNvPr id="6" name="Footer Placeholder 5">
            <a:extLst>
              <a:ext uri="{FF2B5EF4-FFF2-40B4-BE49-F238E27FC236}">
                <a16:creationId xmlns:a16="http://schemas.microsoft.com/office/drawing/2014/main" id="{AD78E8D8-956A-42C4-A796-7F57DD0CDEC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EBFC6DF-CAC3-400D-9E70-B2DB1B78A77D}"/>
              </a:ext>
            </a:extLst>
          </p:cNvPr>
          <p:cNvSpPr>
            <a:spLocks noGrp="1"/>
          </p:cNvSpPr>
          <p:nvPr>
            <p:ph type="sldNum" sz="quarter" idx="12"/>
          </p:nvPr>
        </p:nvSpPr>
        <p:spPr/>
        <p:txBody>
          <a:bodyPr/>
          <a:lstStyle/>
          <a:p>
            <a:fld id="{EE96058F-7198-42C5-9E4E-BF0BF5A84AF2}" type="slidenum">
              <a:rPr lang="en-US" smtClean="0"/>
              <a:t>‹#›</a:t>
            </a:fld>
            <a:endParaRPr lang="en-US" dirty="0"/>
          </a:p>
        </p:txBody>
      </p:sp>
    </p:spTree>
    <p:extLst>
      <p:ext uri="{BB962C8B-B14F-4D97-AF65-F5344CB8AC3E}">
        <p14:creationId xmlns:p14="http://schemas.microsoft.com/office/powerpoint/2010/main" val="2728965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451CE9-72F1-4BAA-AB2C-EECADA07BF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C109814-EB34-45E5-869A-586943EF4A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CDC55D-6F7F-4E9E-BBF0-8EA1D47707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4F0D76-E674-4F99-BAD1-B7C177C17BB5}" type="datetimeFigureOut">
              <a:rPr lang="en-US" smtClean="0"/>
              <a:t>3/5/2018</a:t>
            </a:fld>
            <a:endParaRPr lang="en-US" dirty="0"/>
          </a:p>
        </p:txBody>
      </p:sp>
      <p:sp>
        <p:nvSpPr>
          <p:cNvPr id="5" name="Footer Placeholder 4">
            <a:extLst>
              <a:ext uri="{FF2B5EF4-FFF2-40B4-BE49-F238E27FC236}">
                <a16:creationId xmlns:a16="http://schemas.microsoft.com/office/drawing/2014/main" id="{643C89F6-B8EE-4346-9E46-4F13D88DBD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447387CF-5341-4F96-A608-CE1488EB68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96058F-7198-42C5-9E4E-BF0BF5A84AF2}" type="slidenum">
              <a:rPr lang="en-US" smtClean="0"/>
              <a:t>‹#›</a:t>
            </a:fld>
            <a:endParaRPr lang="en-US" dirty="0"/>
          </a:p>
        </p:txBody>
      </p:sp>
    </p:spTree>
    <p:extLst>
      <p:ext uri="{BB962C8B-B14F-4D97-AF65-F5344CB8AC3E}">
        <p14:creationId xmlns:p14="http://schemas.microsoft.com/office/powerpoint/2010/main" val="1575395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7BF1E-56BF-4B95-88D2-D32DB4EBE53A}"/>
              </a:ext>
            </a:extLst>
          </p:cNvPr>
          <p:cNvSpPr>
            <a:spLocks noGrp="1"/>
          </p:cNvSpPr>
          <p:nvPr>
            <p:ph type="ctrTitle"/>
          </p:nvPr>
        </p:nvSpPr>
        <p:spPr/>
        <p:txBody>
          <a:bodyPr/>
          <a:lstStyle/>
          <a:p>
            <a:r>
              <a:rPr lang="en-US" b="1" dirty="0">
                <a:solidFill>
                  <a:srgbClr val="0070C0"/>
                </a:solidFill>
              </a:rPr>
              <a:t>Tyler Lonestar Softball Chapter</a:t>
            </a:r>
          </a:p>
        </p:txBody>
      </p:sp>
      <p:sp>
        <p:nvSpPr>
          <p:cNvPr id="3" name="Subtitle 2">
            <a:extLst>
              <a:ext uri="{FF2B5EF4-FFF2-40B4-BE49-F238E27FC236}">
                <a16:creationId xmlns:a16="http://schemas.microsoft.com/office/drawing/2014/main" id="{FFAD1072-8B82-4D0B-B307-44F63F20D322}"/>
              </a:ext>
            </a:extLst>
          </p:cNvPr>
          <p:cNvSpPr>
            <a:spLocks noGrp="1"/>
          </p:cNvSpPr>
          <p:nvPr>
            <p:ph type="subTitle" idx="1"/>
          </p:nvPr>
        </p:nvSpPr>
        <p:spPr>
          <a:xfrm>
            <a:off x="1524000" y="3829878"/>
            <a:ext cx="9144000" cy="1427922"/>
          </a:xfrm>
        </p:spPr>
        <p:txBody>
          <a:bodyPr>
            <a:normAutofit/>
          </a:bodyPr>
          <a:lstStyle/>
          <a:p>
            <a:r>
              <a:rPr lang="en-US" sz="4000" b="1" dirty="0"/>
              <a:t> </a:t>
            </a:r>
          </a:p>
          <a:p>
            <a:r>
              <a:rPr lang="en-US" sz="4000" b="1" dirty="0">
                <a:solidFill>
                  <a:srgbClr val="FF0000"/>
                </a:solidFill>
              </a:rPr>
              <a:t>February 25, 2018</a:t>
            </a:r>
          </a:p>
        </p:txBody>
      </p:sp>
    </p:spTree>
    <p:extLst>
      <p:ext uri="{BB962C8B-B14F-4D97-AF65-F5344CB8AC3E}">
        <p14:creationId xmlns:p14="http://schemas.microsoft.com/office/powerpoint/2010/main" val="2195004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7239035-6C66-4796-A705-B8512C339BB7}"/>
              </a:ext>
            </a:extLst>
          </p:cNvPr>
          <p:cNvSpPr>
            <a:spLocks noGrp="1"/>
          </p:cNvSpPr>
          <p:nvPr>
            <p:ph type="title"/>
          </p:nvPr>
        </p:nvSpPr>
        <p:spPr/>
        <p:txBody>
          <a:bodyPr/>
          <a:lstStyle/>
          <a:p>
            <a:pPr algn="ctr"/>
            <a:r>
              <a:rPr lang="en-US" dirty="0"/>
              <a:t>Improper Conduct Penalties Pg. 85</a:t>
            </a:r>
          </a:p>
        </p:txBody>
      </p:sp>
      <p:sp>
        <p:nvSpPr>
          <p:cNvPr id="7" name="Content Placeholder 2">
            <a:extLst>
              <a:ext uri="{FF2B5EF4-FFF2-40B4-BE49-F238E27FC236}">
                <a16:creationId xmlns:a16="http://schemas.microsoft.com/office/drawing/2014/main" id="{7B2523B7-1500-4ACF-A674-C38806F8C263}"/>
              </a:ext>
            </a:extLst>
          </p:cNvPr>
          <p:cNvSpPr>
            <a:spLocks noGrp="1"/>
          </p:cNvSpPr>
          <p:nvPr>
            <p:ph idx="1"/>
          </p:nvPr>
        </p:nvSpPr>
        <p:spPr/>
        <p:txBody>
          <a:bodyPr/>
          <a:lstStyle/>
          <a:p>
            <a:pPr marL="0" indent="0">
              <a:buNone/>
            </a:pPr>
            <a:endParaRPr lang="en-US" dirty="0"/>
          </a:p>
          <a:p>
            <a:r>
              <a:rPr lang="en-US" dirty="0"/>
              <a:t>The improper conduct penalty summary chart is a quick reference if you have an infraction you can locate the penalty and any additional information that will assist you in making a proper ruling. </a:t>
            </a:r>
          </a:p>
          <a:p>
            <a:endParaRPr lang="en-US" dirty="0"/>
          </a:p>
        </p:txBody>
      </p:sp>
    </p:spTree>
    <p:extLst>
      <p:ext uri="{BB962C8B-B14F-4D97-AF65-F5344CB8AC3E}">
        <p14:creationId xmlns:p14="http://schemas.microsoft.com/office/powerpoint/2010/main" val="75860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7239035-6C66-4796-A705-B8512C339BB7}"/>
              </a:ext>
            </a:extLst>
          </p:cNvPr>
          <p:cNvSpPr>
            <a:spLocks noGrp="1"/>
          </p:cNvSpPr>
          <p:nvPr>
            <p:ph type="title"/>
          </p:nvPr>
        </p:nvSpPr>
        <p:spPr/>
        <p:txBody>
          <a:bodyPr/>
          <a:lstStyle/>
          <a:p>
            <a:pPr algn="ctr"/>
            <a:r>
              <a:rPr lang="en-US" dirty="0"/>
              <a:t>Rule 7 Batting Pg.'s 55-60</a:t>
            </a:r>
          </a:p>
        </p:txBody>
      </p:sp>
      <p:sp>
        <p:nvSpPr>
          <p:cNvPr id="7" name="Content Placeholder 2">
            <a:extLst>
              <a:ext uri="{FF2B5EF4-FFF2-40B4-BE49-F238E27FC236}">
                <a16:creationId xmlns:a16="http://schemas.microsoft.com/office/drawing/2014/main" id="{7B2523B7-1500-4ACF-A674-C38806F8C263}"/>
              </a:ext>
            </a:extLst>
          </p:cNvPr>
          <p:cNvSpPr>
            <a:spLocks noGrp="1"/>
          </p:cNvSpPr>
          <p:nvPr>
            <p:ph idx="1"/>
          </p:nvPr>
        </p:nvSpPr>
        <p:spPr/>
        <p:txBody>
          <a:bodyPr/>
          <a:lstStyle/>
          <a:p>
            <a:pPr marL="0" indent="0">
              <a:buNone/>
            </a:pPr>
            <a:endParaRPr lang="en-US" dirty="0"/>
          </a:p>
          <a:p>
            <a:r>
              <a:rPr lang="en-US" dirty="0"/>
              <a:t>Batting </a:t>
            </a:r>
          </a:p>
          <a:p>
            <a:r>
              <a:rPr lang="en-US" dirty="0"/>
              <a:t>Section 1-	Batting Order</a:t>
            </a:r>
          </a:p>
          <a:p>
            <a:r>
              <a:rPr lang="en-US" dirty="0"/>
              <a:t>Section 2-	Strikes, Balls and Hits</a:t>
            </a:r>
          </a:p>
          <a:p>
            <a:r>
              <a:rPr lang="en-US" dirty="0"/>
              <a:t>Section 3-	Batting Infractions</a:t>
            </a:r>
          </a:p>
          <a:p>
            <a:r>
              <a:rPr lang="en-US" dirty="0"/>
              <a:t>Section 4-	Batter is Out</a:t>
            </a:r>
          </a:p>
          <a:p>
            <a:r>
              <a:rPr lang="en-US" dirty="0"/>
              <a:t>Section 5-	On Deck Batter</a:t>
            </a:r>
          </a:p>
          <a:p>
            <a:pPr marL="0" indent="0">
              <a:buNone/>
            </a:pPr>
            <a:endParaRPr lang="en-US" dirty="0"/>
          </a:p>
          <a:p>
            <a:endParaRPr lang="en-US" dirty="0"/>
          </a:p>
        </p:txBody>
      </p:sp>
    </p:spTree>
    <p:extLst>
      <p:ext uri="{BB962C8B-B14F-4D97-AF65-F5344CB8AC3E}">
        <p14:creationId xmlns:p14="http://schemas.microsoft.com/office/powerpoint/2010/main" val="1110871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7239035-6C66-4796-A705-B8512C339BB7}"/>
              </a:ext>
            </a:extLst>
          </p:cNvPr>
          <p:cNvSpPr>
            <a:spLocks noGrp="1"/>
          </p:cNvSpPr>
          <p:nvPr>
            <p:ph type="title"/>
          </p:nvPr>
        </p:nvSpPr>
        <p:spPr/>
        <p:txBody>
          <a:bodyPr/>
          <a:lstStyle/>
          <a:p>
            <a:pPr algn="ctr"/>
            <a:r>
              <a:rPr lang="en-US" dirty="0"/>
              <a:t>Rule 7 Batting Pg.'s 55-60</a:t>
            </a:r>
          </a:p>
        </p:txBody>
      </p:sp>
      <p:sp>
        <p:nvSpPr>
          <p:cNvPr id="7" name="Content Placeholder 2">
            <a:extLst>
              <a:ext uri="{FF2B5EF4-FFF2-40B4-BE49-F238E27FC236}">
                <a16:creationId xmlns:a16="http://schemas.microsoft.com/office/drawing/2014/main" id="{7B2523B7-1500-4ACF-A674-C38806F8C263}"/>
              </a:ext>
            </a:extLst>
          </p:cNvPr>
          <p:cNvSpPr>
            <a:spLocks noGrp="1"/>
          </p:cNvSpPr>
          <p:nvPr>
            <p:ph idx="1"/>
          </p:nvPr>
        </p:nvSpPr>
        <p:spPr/>
        <p:txBody>
          <a:bodyPr>
            <a:normAutofit fontScale="92500" lnSpcReduction="10000"/>
          </a:bodyPr>
          <a:lstStyle/>
          <a:p>
            <a:pPr marL="0" indent="0">
              <a:buNone/>
            </a:pPr>
            <a:endParaRPr lang="en-US" dirty="0"/>
          </a:p>
          <a:p>
            <a:pPr marL="0" indent="0">
              <a:buNone/>
            </a:pPr>
            <a:r>
              <a:rPr lang="en-US" dirty="0"/>
              <a:t>   Section 1- Batting Order</a:t>
            </a:r>
          </a:p>
          <a:p>
            <a:r>
              <a:rPr lang="en-US" dirty="0"/>
              <a:t>Lineup card</a:t>
            </a:r>
          </a:p>
          <a:p>
            <a:pPr marL="0" indent="0">
              <a:buNone/>
            </a:pPr>
            <a:endParaRPr lang="en-US" dirty="0"/>
          </a:p>
          <a:p>
            <a:pPr marL="0" indent="0">
              <a:buNone/>
            </a:pPr>
            <a:r>
              <a:rPr lang="en-US" dirty="0"/>
              <a:t>   Section 2- Strikes, Balls and Hits</a:t>
            </a:r>
          </a:p>
          <a:p>
            <a:r>
              <a:rPr lang="en-US" dirty="0"/>
              <a:t>9 situations in which a batter is awarded a Strike</a:t>
            </a:r>
          </a:p>
          <a:p>
            <a:endParaRPr lang="en-US" dirty="0"/>
          </a:p>
          <a:p>
            <a:pPr marL="0" indent="0">
              <a:buNone/>
            </a:pPr>
            <a:r>
              <a:rPr lang="en-US" dirty="0"/>
              <a:t>   Section 3- Batting Infractions</a:t>
            </a:r>
          </a:p>
          <a:p>
            <a:r>
              <a:rPr lang="en-US" dirty="0"/>
              <a:t>Leaving the batter box after entering it without calling time or causing an unnecessary delay.</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1262559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7239035-6C66-4796-A705-B8512C339BB7}"/>
              </a:ext>
            </a:extLst>
          </p:cNvPr>
          <p:cNvSpPr>
            <a:spLocks noGrp="1"/>
          </p:cNvSpPr>
          <p:nvPr>
            <p:ph type="title"/>
          </p:nvPr>
        </p:nvSpPr>
        <p:spPr/>
        <p:txBody>
          <a:bodyPr/>
          <a:lstStyle/>
          <a:p>
            <a:pPr algn="ctr"/>
            <a:r>
              <a:rPr lang="en-US" dirty="0"/>
              <a:t>Rule 7 Batting Pg.'s 55-60</a:t>
            </a:r>
          </a:p>
        </p:txBody>
      </p:sp>
      <p:sp>
        <p:nvSpPr>
          <p:cNvPr id="7" name="Content Placeholder 2">
            <a:extLst>
              <a:ext uri="{FF2B5EF4-FFF2-40B4-BE49-F238E27FC236}">
                <a16:creationId xmlns:a16="http://schemas.microsoft.com/office/drawing/2014/main" id="{7B2523B7-1500-4ACF-A674-C38806F8C263}"/>
              </a:ext>
            </a:extLst>
          </p:cNvPr>
          <p:cNvSpPr>
            <a:spLocks noGrp="1"/>
          </p:cNvSpPr>
          <p:nvPr>
            <p:ph idx="1"/>
          </p:nvPr>
        </p:nvSpPr>
        <p:spPr/>
        <p:txBody>
          <a:bodyPr>
            <a:normAutofit/>
          </a:bodyPr>
          <a:lstStyle/>
          <a:p>
            <a:pPr marL="0" indent="0">
              <a:buNone/>
            </a:pPr>
            <a:endParaRPr lang="en-US" dirty="0"/>
          </a:p>
          <a:p>
            <a:pPr marL="0" indent="0">
              <a:buNone/>
            </a:pPr>
            <a:r>
              <a:rPr lang="en-US" dirty="0"/>
              <a:t>   Section 4- Batter is Out</a:t>
            </a:r>
          </a:p>
          <a:p>
            <a:r>
              <a:rPr lang="en-US" dirty="0"/>
              <a:t>14 different Articles on when the Batter is Out</a:t>
            </a:r>
          </a:p>
          <a:p>
            <a:pPr marL="0" indent="0">
              <a:buNone/>
            </a:pPr>
            <a:endParaRPr lang="en-US" dirty="0"/>
          </a:p>
          <a:p>
            <a:pPr marL="0" indent="0">
              <a:buNone/>
            </a:pPr>
            <a:r>
              <a:rPr lang="en-US" dirty="0"/>
              <a:t>   Section 5- On-Deck Batter</a:t>
            </a:r>
          </a:p>
          <a:p>
            <a:r>
              <a:rPr lang="en-US" dirty="0"/>
              <a:t>Must take the on-deck circle closest to her dugout.</a:t>
            </a:r>
          </a:p>
          <a:p>
            <a:r>
              <a:rPr lang="en-US" dirty="0"/>
              <a:t>May not have more than two bats or an approved warm-up bat.</a:t>
            </a:r>
          </a:p>
          <a:p>
            <a:endParaRPr lang="en-US" dirty="0"/>
          </a:p>
          <a:p>
            <a:pPr marL="0" indent="0">
              <a:buNone/>
            </a:pPr>
            <a:endParaRPr lang="en-US" dirty="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1967361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54FF6-C4AD-4A84-9C54-3868200D4EC2}"/>
              </a:ext>
            </a:extLst>
          </p:cNvPr>
          <p:cNvSpPr>
            <a:spLocks noGrp="1"/>
          </p:cNvSpPr>
          <p:nvPr>
            <p:ph type="title"/>
          </p:nvPr>
        </p:nvSpPr>
        <p:spPr/>
        <p:txBody>
          <a:bodyPr/>
          <a:lstStyle/>
          <a:p>
            <a:pPr algn="ctr"/>
            <a:r>
              <a:rPr lang="en-US" b="1" dirty="0">
                <a:solidFill>
                  <a:srgbClr val="0070C0"/>
                </a:solidFill>
              </a:rPr>
              <a:t>Questions</a:t>
            </a:r>
          </a:p>
        </p:txBody>
      </p:sp>
      <p:sp>
        <p:nvSpPr>
          <p:cNvPr id="3" name="Content Placeholder 2">
            <a:extLst>
              <a:ext uri="{FF2B5EF4-FFF2-40B4-BE49-F238E27FC236}">
                <a16:creationId xmlns:a16="http://schemas.microsoft.com/office/drawing/2014/main" id="{22821DC6-E529-481E-9489-02061E679500}"/>
              </a:ext>
            </a:extLst>
          </p:cNvPr>
          <p:cNvSpPr>
            <a:spLocks noGrp="1"/>
          </p:cNvSpPr>
          <p:nvPr>
            <p:ph idx="1"/>
          </p:nvPr>
        </p:nvSpPr>
        <p:spPr/>
        <p:txBody>
          <a:bodyPr>
            <a:normAutofit lnSpcReduction="10000"/>
          </a:bodyPr>
          <a:lstStyle/>
          <a:p>
            <a:endParaRPr lang="en-US" dirty="0"/>
          </a:p>
          <a:p>
            <a:pPr marL="0" lvl="0" indent="0">
              <a:buNone/>
            </a:pPr>
            <a:endParaRPr lang="en-US" dirty="0"/>
          </a:p>
          <a:p>
            <a:pPr marL="0" lvl="0" indent="0" algn="ctr">
              <a:buNone/>
            </a:pPr>
            <a:r>
              <a:rPr lang="en-US" sz="6500" dirty="0">
                <a:solidFill>
                  <a:srgbClr val="FF0000"/>
                </a:solidFill>
              </a:rPr>
              <a:t>Recap a play or situation that you handled or saw that you feel would be good for the group?</a:t>
            </a:r>
          </a:p>
        </p:txBody>
      </p:sp>
    </p:spTree>
    <p:extLst>
      <p:ext uri="{BB962C8B-B14F-4D97-AF65-F5344CB8AC3E}">
        <p14:creationId xmlns:p14="http://schemas.microsoft.com/office/powerpoint/2010/main" val="3042961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54FF6-C4AD-4A84-9C54-3868200D4EC2}"/>
              </a:ext>
            </a:extLst>
          </p:cNvPr>
          <p:cNvSpPr>
            <a:spLocks noGrp="1"/>
          </p:cNvSpPr>
          <p:nvPr>
            <p:ph type="title"/>
          </p:nvPr>
        </p:nvSpPr>
        <p:spPr/>
        <p:txBody>
          <a:bodyPr/>
          <a:lstStyle/>
          <a:p>
            <a:pPr algn="ctr"/>
            <a:r>
              <a:rPr lang="en-US" b="1" dirty="0">
                <a:solidFill>
                  <a:srgbClr val="0070C0"/>
                </a:solidFill>
              </a:rPr>
              <a:t>Closing Remarks</a:t>
            </a:r>
          </a:p>
        </p:txBody>
      </p:sp>
      <p:sp>
        <p:nvSpPr>
          <p:cNvPr id="3" name="Content Placeholder 2">
            <a:extLst>
              <a:ext uri="{FF2B5EF4-FFF2-40B4-BE49-F238E27FC236}">
                <a16:creationId xmlns:a16="http://schemas.microsoft.com/office/drawing/2014/main" id="{22821DC6-E529-481E-9489-02061E679500}"/>
              </a:ext>
            </a:extLst>
          </p:cNvPr>
          <p:cNvSpPr>
            <a:spLocks noGrp="1"/>
          </p:cNvSpPr>
          <p:nvPr>
            <p:ph idx="1"/>
          </p:nvPr>
        </p:nvSpPr>
        <p:spPr/>
        <p:txBody>
          <a:bodyPr>
            <a:normAutofit/>
          </a:bodyPr>
          <a:lstStyle/>
          <a:p>
            <a:endParaRPr lang="en-US" dirty="0"/>
          </a:p>
          <a:p>
            <a:pPr marL="0" lvl="0" indent="0">
              <a:buNone/>
            </a:pPr>
            <a:endParaRPr lang="en-US" dirty="0"/>
          </a:p>
          <a:p>
            <a:pPr marL="0" lvl="0" indent="0" algn="ctr">
              <a:buNone/>
            </a:pPr>
            <a:r>
              <a:rPr lang="en-US" sz="9600" dirty="0">
                <a:solidFill>
                  <a:srgbClr val="FF0000"/>
                </a:solidFill>
              </a:rPr>
              <a:t>?</a:t>
            </a:r>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2880" y="2225040"/>
            <a:ext cx="4373879" cy="37185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3324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dirty="0"/>
              <a:t>Tyler Softball Chapter</a:t>
            </a:r>
            <a:br>
              <a:rPr lang="en-US" dirty="0"/>
            </a:br>
            <a:r>
              <a:rPr lang="en-US" dirty="0"/>
              <a:t> </a:t>
            </a:r>
          </a:p>
        </p:txBody>
      </p:sp>
      <p:sp>
        <p:nvSpPr>
          <p:cNvPr id="3" name="Content Placeholder 2"/>
          <p:cNvSpPr>
            <a:spLocks noGrp="1"/>
          </p:cNvSpPr>
          <p:nvPr>
            <p:ph idx="1"/>
          </p:nvPr>
        </p:nvSpPr>
        <p:spPr/>
        <p:txBody>
          <a:bodyPr/>
          <a:lstStyle/>
          <a:p>
            <a:pPr marL="0" indent="0" algn="ctr">
              <a:buNone/>
            </a:pPr>
            <a:r>
              <a:rPr lang="en-US" sz="3200" b="1" dirty="0"/>
              <a:t>Agenda</a:t>
            </a:r>
          </a:p>
          <a:p>
            <a:r>
              <a:rPr lang="en-US" dirty="0"/>
              <a:t>Double Base (Rule 8-10)</a:t>
            </a:r>
          </a:p>
          <a:p>
            <a:r>
              <a:rPr lang="en-US" dirty="0"/>
              <a:t>Obstruction v. Interference (Rule 2-32 &amp; 36)</a:t>
            </a:r>
          </a:p>
          <a:p>
            <a:r>
              <a:rPr lang="en-US" dirty="0"/>
              <a:t>Dead Ball Tables (Pages 44 &amp; 45)</a:t>
            </a:r>
          </a:p>
          <a:p>
            <a:r>
              <a:rPr lang="en-US" dirty="0"/>
              <a:t>Overview of Rule 7 (Pages 55-60)</a:t>
            </a:r>
          </a:p>
          <a:p>
            <a:r>
              <a:rPr lang="en-US" dirty="0"/>
              <a:t>Plays from the 1</a:t>
            </a:r>
            <a:r>
              <a:rPr lang="en-US" baseline="30000" dirty="0"/>
              <a:t>st</a:t>
            </a:r>
            <a:r>
              <a:rPr lang="en-US" dirty="0"/>
              <a:t> Two (2) Weeks of Play </a:t>
            </a:r>
          </a:p>
          <a:p>
            <a:endParaRPr lang="en-US" dirty="0"/>
          </a:p>
        </p:txBody>
      </p:sp>
    </p:spTree>
    <p:extLst>
      <p:ext uri="{BB962C8B-B14F-4D97-AF65-F5344CB8AC3E}">
        <p14:creationId xmlns:p14="http://schemas.microsoft.com/office/powerpoint/2010/main" val="2149601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7239035-6C66-4796-A705-B8512C339BB7}"/>
              </a:ext>
            </a:extLst>
          </p:cNvPr>
          <p:cNvSpPr>
            <a:spLocks noGrp="1"/>
          </p:cNvSpPr>
          <p:nvPr>
            <p:ph type="title"/>
          </p:nvPr>
        </p:nvSpPr>
        <p:spPr/>
        <p:txBody>
          <a:bodyPr/>
          <a:lstStyle/>
          <a:p>
            <a:pPr algn="ctr"/>
            <a:r>
              <a:rPr lang="en-US" dirty="0"/>
              <a:t>Double Base (Rule 8-10)</a:t>
            </a:r>
          </a:p>
        </p:txBody>
      </p:sp>
      <p:sp>
        <p:nvSpPr>
          <p:cNvPr id="7" name="Content Placeholder 2">
            <a:extLst>
              <a:ext uri="{FF2B5EF4-FFF2-40B4-BE49-F238E27FC236}">
                <a16:creationId xmlns:a16="http://schemas.microsoft.com/office/drawing/2014/main" id="{7B2523B7-1500-4ACF-A674-C38806F8C263}"/>
              </a:ext>
            </a:extLst>
          </p:cNvPr>
          <p:cNvSpPr>
            <a:spLocks noGrp="1"/>
          </p:cNvSpPr>
          <p:nvPr>
            <p:ph idx="1"/>
          </p:nvPr>
        </p:nvSpPr>
        <p:spPr/>
        <p:txBody>
          <a:bodyPr>
            <a:normAutofit lnSpcReduction="10000"/>
          </a:bodyPr>
          <a:lstStyle/>
          <a:p>
            <a:pPr marL="0" indent="0">
              <a:buNone/>
            </a:pPr>
            <a:endParaRPr lang="en-US" dirty="0"/>
          </a:p>
          <a:p>
            <a:pPr marL="0" indent="0">
              <a:buNone/>
            </a:pPr>
            <a:r>
              <a:rPr lang="en-US" dirty="0"/>
              <a:t>According to the UIL Softball Manual the UIL permits the Double Base but does not require it. (1-2-1 of the Softball Rules by State Association Adoption. </a:t>
            </a:r>
          </a:p>
          <a:p>
            <a:pPr marL="0" indent="0">
              <a:buNone/>
            </a:pPr>
            <a:endParaRPr lang="en-US" dirty="0"/>
          </a:p>
          <a:p>
            <a:pPr marL="0" indent="0">
              <a:buNone/>
            </a:pPr>
            <a:r>
              <a:rPr lang="en-US" dirty="0"/>
              <a:t>The basics of the Double Base:</a:t>
            </a:r>
          </a:p>
          <a:p>
            <a:pPr marL="457200" indent="-457200">
              <a:buAutoNum type="arabicPeriod"/>
            </a:pPr>
            <a:r>
              <a:rPr lang="en-US" dirty="0"/>
              <a:t>Defense is required to use the WHITE portion of the base </a:t>
            </a:r>
          </a:p>
          <a:p>
            <a:pPr marL="0" indent="0">
              <a:buNone/>
            </a:pPr>
            <a:r>
              <a:rPr lang="en-US" dirty="0"/>
              <a:t>      and the</a:t>
            </a:r>
          </a:p>
          <a:p>
            <a:pPr marL="457200" indent="-457200">
              <a:buAutoNum type="arabicPeriod"/>
            </a:pPr>
            <a:r>
              <a:rPr lang="en-US" dirty="0"/>
              <a:t>Offense is required to use the colored portion when a play is being made on them </a:t>
            </a:r>
          </a:p>
          <a:p>
            <a:pPr marL="0" indent="0">
              <a:buNone/>
            </a:pPr>
            <a:endParaRPr lang="en-US" sz="2400" dirty="0"/>
          </a:p>
          <a:p>
            <a:pPr marL="457200" indent="-457200">
              <a:buAutoNum type="arabicPeriod"/>
            </a:pPr>
            <a:endParaRPr lang="en-US" sz="2400" dirty="0"/>
          </a:p>
          <a:p>
            <a:endParaRPr lang="en-US" sz="3200" dirty="0"/>
          </a:p>
          <a:p>
            <a:endParaRPr lang="en-US" dirty="0"/>
          </a:p>
          <a:p>
            <a:endParaRPr lang="en-US" dirty="0"/>
          </a:p>
        </p:txBody>
      </p:sp>
    </p:spTree>
    <p:extLst>
      <p:ext uri="{BB962C8B-B14F-4D97-AF65-F5344CB8AC3E}">
        <p14:creationId xmlns:p14="http://schemas.microsoft.com/office/powerpoint/2010/main" val="781424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7239035-6C66-4796-A705-B8512C339BB7}"/>
              </a:ext>
            </a:extLst>
          </p:cNvPr>
          <p:cNvSpPr>
            <a:spLocks noGrp="1"/>
          </p:cNvSpPr>
          <p:nvPr>
            <p:ph type="title"/>
          </p:nvPr>
        </p:nvSpPr>
        <p:spPr/>
        <p:txBody>
          <a:bodyPr/>
          <a:lstStyle/>
          <a:p>
            <a:pPr algn="ctr"/>
            <a:r>
              <a:rPr lang="en-US" dirty="0"/>
              <a:t>Double Base (Rule 8-10)</a:t>
            </a:r>
          </a:p>
        </p:txBody>
      </p:sp>
      <p:sp>
        <p:nvSpPr>
          <p:cNvPr id="7" name="Content Placeholder 2">
            <a:extLst>
              <a:ext uri="{FF2B5EF4-FFF2-40B4-BE49-F238E27FC236}">
                <a16:creationId xmlns:a16="http://schemas.microsoft.com/office/drawing/2014/main" id="{7B2523B7-1500-4ACF-A674-C38806F8C263}"/>
              </a:ext>
            </a:extLst>
          </p:cNvPr>
          <p:cNvSpPr>
            <a:spLocks noGrp="1"/>
          </p:cNvSpPr>
          <p:nvPr>
            <p:ph idx="1"/>
          </p:nvPr>
        </p:nvSpPr>
        <p:spPr/>
        <p:txBody>
          <a:bodyPr>
            <a:normAutofit fontScale="77500" lnSpcReduction="20000"/>
          </a:bodyPr>
          <a:lstStyle/>
          <a:p>
            <a:pPr marL="0" indent="0">
              <a:buNone/>
            </a:pPr>
            <a:endParaRPr lang="en-US" dirty="0"/>
          </a:p>
          <a:p>
            <a:pPr marL="0" indent="0">
              <a:buNone/>
            </a:pPr>
            <a:r>
              <a:rPr lang="en-US" sz="2400" dirty="0"/>
              <a:t>The offense and defense may use either the White or Colored portion:</a:t>
            </a:r>
          </a:p>
          <a:p>
            <a:pPr marL="0" indent="0">
              <a:buNone/>
            </a:pPr>
            <a:r>
              <a:rPr lang="en-US" sz="2400" dirty="0"/>
              <a:t>a. On any force attempt from the foul side of first base.</a:t>
            </a:r>
          </a:p>
          <a:p>
            <a:pPr marL="0" indent="0">
              <a:buNone/>
            </a:pPr>
            <a:r>
              <a:rPr lang="en-US" sz="2400" dirty="0"/>
              <a:t>b. On an errant throw pulling the defense off the base into foul ground.</a:t>
            </a:r>
          </a:p>
          <a:p>
            <a:pPr marL="0" indent="0">
              <a:buNone/>
            </a:pPr>
            <a:r>
              <a:rPr lang="en-US" sz="2400" dirty="0"/>
              <a:t>c.  When the defensive player uses the colored portion of the double base, the batter-runner can run in fair territory when the throw is coming from the foul side of first base, and if hit by the thrown ball, it </a:t>
            </a:r>
            <a:r>
              <a:rPr lang="en-US" sz="2400" u="sng" dirty="0"/>
              <a:t>is not </a:t>
            </a:r>
            <a:r>
              <a:rPr lang="en-US" sz="2400" dirty="0"/>
              <a:t>interference. If intentional interference is ruled, the runner is out.</a:t>
            </a:r>
          </a:p>
          <a:p>
            <a:pPr marL="0" indent="0">
              <a:buNone/>
            </a:pPr>
            <a:endParaRPr lang="en-US" sz="2400" dirty="0"/>
          </a:p>
          <a:p>
            <a:pPr marL="0" indent="0">
              <a:buNone/>
            </a:pPr>
            <a:r>
              <a:rPr lang="en-US" sz="2400" dirty="0"/>
              <a:t>The offense or defense may touch the White or Colored base:</a:t>
            </a:r>
          </a:p>
          <a:p>
            <a:pPr marL="0" indent="0">
              <a:buNone/>
            </a:pPr>
            <a:r>
              <a:rPr lang="en-US" sz="2400" dirty="0"/>
              <a:t>a. On a fair ball hit to the outfield with no play being attempted or when the runner is returning to first base.</a:t>
            </a:r>
          </a:p>
          <a:p>
            <a:pPr marL="0" indent="0">
              <a:buNone/>
            </a:pPr>
            <a:r>
              <a:rPr lang="en-US" sz="2400" dirty="0"/>
              <a:t>b. On a fly ball tag-up play</a:t>
            </a:r>
          </a:p>
          <a:p>
            <a:pPr marL="0" indent="0">
              <a:buNone/>
            </a:pPr>
            <a:r>
              <a:rPr lang="en-US" sz="2400" dirty="0"/>
              <a:t>c. On an attempted pick-off play</a:t>
            </a:r>
          </a:p>
          <a:p>
            <a:pPr marL="0" indent="0">
              <a:buNone/>
            </a:pPr>
            <a:r>
              <a:rPr lang="en-US" sz="2400" dirty="0"/>
              <a:t>d. On base on balls.</a:t>
            </a:r>
            <a:endParaRPr lang="en-US" dirty="0"/>
          </a:p>
          <a:p>
            <a:pPr marL="0" indent="0">
              <a:buNone/>
            </a:pPr>
            <a:endParaRPr lang="en-US" sz="2400" dirty="0"/>
          </a:p>
          <a:p>
            <a:pPr marL="457200" indent="-457200">
              <a:buAutoNum type="arabicPeriod"/>
            </a:pPr>
            <a:endParaRPr lang="en-US" sz="2400" dirty="0"/>
          </a:p>
          <a:p>
            <a:endParaRPr lang="en-US" sz="3200" dirty="0"/>
          </a:p>
          <a:p>
            <a:endParaRPr lang="en-US" dirty="0"/>
          </a:p>
          <a:p>
            <a:endParaRPr lang="en-US" dirty="0"/>
          </a:p>
        </p:txBody>
      </p:sp>
    </p:spTree>
    <p:extLst>
      <p:ext uri="{BB962C8B-B14F-4D97-AF65-F5344CB8AC3E}">
        <p14:creationId xmlns:p14="http://schemas.microsoft.com/office/powerpoint/2010/main" val="3942153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7239035-6C66-4796-A705-B8512C339BB7}"/>
              </a:ext>
            </a:extLst>
          </p:cNvPr>
          <p:cNvSpPr>
            <a:spLocks noGrp="1"/>
          </p:cNvSpPr>
          <p:nvPr>
            <p:ph type="title"/>
          </p:nvPr>
        </p:nvSpPr>
        <p:spPr/>
        <p:txBody>
          <a:bodyPr/>
          <a:lstStyle/>
          <a:p>
            <a:pPr algn="ctr"/>
            <a:r>
              <a:rPr lang="en-US" dirty="0"/>
              <a:t>Obstruction v. Interference</a:t>
            </a:r>
          </a:p>
        </p:txBody>
      </p:sp>
      <p:sp>
        <p:nvSpPr>
          <p:cNvPr id="7" name="Content Placeholder 2">
            <a:extLst>
              <a:ext uri="{FF2B5EF4-FFF2-40B4-BE49-F238E27FC236}">
                <a16:creationId xmlns:a16="http://schemas.microsoft.com/office/drawing/2014/main" id="{7B2523B7-1500-4ACF-A674-C38806F8C263}"/>
              </a:ext>
            </a:extLst>
          </p:cNvPr>
          <p:cNvSpPr>
            <a:spLocks noGrp="1"/>
          </p:cNvSpPr>
          <p:nvPr>
            <p:ph idx="1"/>
          </p:nvPr>
        </p:nvSpPr>
        <p:spPr/>
        <p:txBody>
          <a:bodyPr>
            <a:normAutofit lnSpcReduction="10000"/>
          </a:bodyPr>
          <a:lstStyle/>
          <a:p>
            <a:pPr marL="0" indent="0">
              <a:buNone/>
            </a:pPr>
            <a:r>
              <a:rPr lang="en-US" dirty="0"/>
              <a:t>What is Interference?</a:t>
            </a:r>
          </a:p>
          <a:p>
            <a:pPr marL="0" indent="0">
              <a:buNone/>
            </a:pPr>
            <a:r>
              <a:rPr lang="en-US" sz="2400" dirty="0"/>
              <a:t>An act physical or verbal by a member of the OFFENSE who illegally impedes, hinders, or confused any fielder; or a runner creates malicious contact with a fielder with or without the ball, in or out of the baseline.</a:t>
            </a:r>
          </a:p>
          <a:p>
            <a:pPr marL="0" indent="0">
              <a:buNone/>
            </a:pPr>
            <a:r>
              <a:rPr lang="en-US" sz="2400" dirty="0"/>
              <a:t>Note: Other types of interference involve equipment , Umpire and Spectators.</a:t>
            </a:r>
          </a:p>
          <a:p>
            <a:pPr marL="0" indent="0">
              <a:buNone/>
            </a:pPr>
            <a:endParaRPr lang="en-US" sz="2400" dirty="0"/>
          </a:p>
          <a:p>
            <a:pPr marL="0" indent="0">
              <a:buNone/>
            </a:pPr>
            <a:r>
              <a:rPr lang="en-US" dirty="0"/>
              <a:t>What is obstruction?</a:t>
            </a:r>
          </a:p>
          <a:p>
            <a:pPr marL="0" indent="0">
              <a:buNone/>
            </a:pPr>
            <a:r>
              <a:rPr lang="en-US" sz="2400" dirty="0"/>
              <a:t>An act of the DEFENSIVE team member that hinders or impedes a batter’s attempt to make contact with a pitched ball or that impedes the progress of a batter-runner who is legally running  bases, unless the fielder is in possession of the ball or is making the initial play on a batted ball. The act may be intentional or unintentional, physical or verbal.</a:t>
            </a:r>
          </a:p>
          <a:p>
            <a:pPr marL="0" indent="0">
              <a:buNone/>
            </a:pPr>
            <a:endParaRPr lang="en-US" sz="2400" dirty="0"/>
          </a:p>
          <a:p>
            <a:pPr marL="457200" indent="-457200">
              <a:buAutoNum type="arabicPeriod"/>
            </a:pPr>
            <a:endParaRPr lang="en-US" sz="2400" dirty="0"/>
          </a:p>
          <a:p>
            <a:endParaRPr lang="en-US" sz="3200" dirty="0"/>
          </a:p>
          <a:p>
            <a:endParaRPr lang="en-US" dirty="0"/>
          </a:p>
          <a:p>
            <a:endParaRPr lang="en-US" dirty="0"/>
          </a:p>
        </p:txBody>
      </p:sp>
    </p:spTree>
    <p:extLst>
      <p:ext uri="{BB962C8B-B14F-4D97-AF65-F5344CB8AC3E}">
        <p14:creationId xmlns:p14="http://schemas.microsoft.com/office/powerpoint/2010/main" val="3822263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7239035-6C66-4796-A705-B8512C339BB7}"/>
              </a:ext>
            </a:extLst>
          </p:cNvPr>
          <p:cNvSpPr>
            <a:spLocks noGrp="1"/>
          </p:cNvSpPr>
          <p:nvPr>
            <p:ph type="title"/>
          </p:nvPr>
        </p:nvSpPr>
        <p:spPr/>
        <p:txBody>
          <a:bodyPr/>
          <a:lstStyle/>
          <a:p>
            <a:pPr algn="ctr"/>
            <a:r>
              <a:rPr lang="en-US" dirty="0"/>
              <a:t>Obstruction v. Interference</a:t>
            </a:r>
          </a:p>
        </p:txBody>
      </p:sp>
      <p:sp>
        <p:nvSpPr>
          <p:cNvPr id="7" name="Content Placeholder 2">
            <a:extLst>
              <a:ext uri="{FF2B5EF4-FFF2-40B4-BE49-F238E27FC236}">
                <a16:creationId xmlns:a16="http://schemas.microsoft.com/office/drawing/2014/main" id="{7B2523B7-1500-4ACF-A674-C38806F8C263}"/>
              </a:ext>
            </a:extLst>
          </p:cNvPr>
          <p:cNvSpPr>
            <a:spLocks noGrp="1"/>
          </p:cNvSpPr>
          <p:nvPr>
            <p:ph idx="1"/>
          </p:nvPr>
        </p:nvSpPr>
        <p:spPr/>
        <p:txBody>
          <a:bodyPr>
            <a:normAutofit fontScale="92500" lnSpcReduction="20000"/>
          </a:bodyPr>
          <a:lstStyle/>
          <a:p>
            <a:pPr marL="0" indent="0">
              <a:buNone/>
            </a:pPr>
            <a:r>
              <a:rPr lang="en-US" dirty="0"/>
              <a:t>How many types of Interference are there?</a:t>
            </a:r>
          </a:p>
          <a:p>
            <a:pPr marL="0" indent="0">
              <a:buNone/>
            </a:pPr>
            <a:r>
              <a:rPr lang="en-US" sz="2600" dirty="0"/>
              <a:t>Take a look at the Index on Page 102 and there are 12 lines that deal with interference from Double Play to Umpire. </a:t>
            </a:r>
          </a:p>
          <a:p>
            <a:pPr marL="0" indent="0">
              <a:buNone/>
            </a:pPr>
            <a:endParaRPr lang="en-US" dirty="0"/>
          </a:p>
          <a:p>
            <a:pPr marL="0" indent="0">
              <a:buNone/>
            </a:pPr>
            <a:r>
              <a:rPr lang="en-US" dirty="0"/>
              <a:t>What is the signal for interference, and what is the penalty?</a:t>
            </a:r>
          </a:p>
          <a:p>
            <a:pPr marL="0" indent="0">
              <a:buNone/>
            </a:pPr>
            <a:r>
              <a:rPr lang="en-US" sz="2400" dirty="0"/>
              <a:t> </a:t>
            </a:r>
            <a:r>
              <a:rPr lang="en-US" sz="2600" dirty="0"/>
              <a:t>The signal is Letter C on Page 87 along with verbalizing “Dead Ball” play stops. After verbalizing Dead Ball the umpire will have a decision to make on how to enforce the interference by the offense. In order to do this you will have to know what type of interference it is. Look at the next slide for the types and where to locate them.</a:t>
            </a:r>
          </a:p>
          <a:p>
            <a:pPr marL="0" indent="0">
              <a:buNone/>
            </a:pPr>
            <a:endParaRPr lang="en-US" dirty="0"/>
          </a:p>
          <a:p>
            <a:pPr marL="0" indent="0">
              <a:buNone/>
            </a:pPr>
            <a:r>
              <a:rPr lang="en-US" sz="2400" dirty="0"/>
              <a:t> </a:t>
            </a:r>
          </a:p>
          <a:p>
            <a:pPr marL="0" indent="0">
              <a:buNone/>
            </a:pPr>
            <a:endParaRPr lang="en-US" sz="2400" dirty="0"/>
          </a:p>
          <a:p>
            <a:pPr marL="457200" indent="-457200">
              <a:buAutoNum type="arabicPeriod"/>
            </a:pPr>
            <a:endParaRPr lang="en-US" sz="2400" dirty="0"/>
          </a:p>
          <a:p>
            <a:endParaRPr lang="en-US" sz="3200" dirty="0"/>
          </a:p>
          <a:p>
            <a:endParaRPr lang="en-US" dirty="0"/>
          </a:p>
          <a:p>
            <a:endParaRPr lang="en-US" dirty="0"/>
          </a:p>
        </p:txBody>
      </p:sp>
    </p:spTree>
    <p:extLst>
      <p:ext uri="{BB962C8B-B14F-4D97-AF65-F5344CB8AC3E}">
        <p14:creationId xmlns:p14="http://schemas.microsoft.com/office/powerpoint/2010/main" val="3261893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7239035-6C66-4796-A705-B8512C339BB7}"/>
              </a:ext>
            </a:extLst>
          </p:cNvPr>
          <p:cNvSpPr>
            <a:spLocks noGrp="1"/>
          </p:cNvSpPr>
          <p:nvPr>
            <p:ph type="title"/>
          </p:nvPr>
        </p:nvSpPr>
        <p:spPr/>
        <p:txBody>
          <a:bodyPr/>
          <a:lstStyle/>
          <a:p>
            <a:pPr algn="ctr"/>
            <a:r>
              <a:rPr lang="en-US" dirty="0"/>
              <a:t>Obstruction v. Interference</a:t>
            </a:r>
          </a:p>
        </p:txBody>
      </p:sp>
      <p:sp>
        <p:nvSpPr>
          <p:cNvPr id="7" name="Content Placeholder 2">
            <a:extLst>
              <a:ext uri="{FF2B5EF4-FFF2-40B4-BE49-F238E27FC236}">
                <a16:creationId xmlns:a16="http://schemas.microsoft.com/office/drawing/2014/main" id="{7B2523B7-1500-4ACF-A674-C38806F8C263}"/>
              </a:ext>
            </a:extLst>
          </p:cNvPr>
          <p:cNvSpPr>
            <a:spLocks noGrp="1"/>
          </p:cNvSpPr>
          <p:nvPr>
            <p:ph idx="1"/>
          </p:nvPr>
        </p:nvSpPr>
        <p:spPr/>
        <p:txBody>
          <a:bodyPr>
            <a:normAutofit fontScale="55000" lnSpcReduction="20000"/>
          </a:bodyPr>
          <a:lstStyle/>
          <a:p>
            <a:pPr marL="0" indent="0">
              <a:buNone/>
            </a:pPr>
            <a:r>
              <a:rPr lang="en-US" dirty="0"/>
              <a:t>Interference Types:</a:t>
            </a:r>
          </a:p>
          <a:p>
            <a:pPr marL="0" indent="0">
              <a:buNone/>
            </a:pPr>
            <a:r>
              <a:rPr lang="en-US" sz="2600" dirty="0"/>
              <a:t>Double Play				8-6-10</a:t>
            </a:r>
          </a:p>
          <a:p>
            <a:pPr marL="0" indent="0">
              <a:buNone/>
            </a:pPr>
            <a:r>
              <a:rPr lang="en-US" sz="2600" dirty="0"/>
              <a:t>Offensive				2-32, 7-4-12, 8-6-10, 8-6-13</a:t>
            </a:r>
          </a:p>
          <a:p>
            <a:pPr marL="0" indent="0">
              <a:buNone/>
            </a:pPr>
            <a:r>
              <a:rPr lang="en-US" sz="2600" dirty="0"/>
              <a:t>Ball Hits Runner			5-1-1f, 8-1-2a, 8-41f, 8-6-11</a:t>
            </a:r>
          </a:p>
          <a:p>
            <a:pPr marL="0" indent="0">
              <a:buNone/>
            </a:pPr>
            <a:r>
              <a:rPr lang="en-US" sz="2600" dirty="0"/>
              <a:t>Ball Hit Twice			5-1-1b,7-4-13</a:t>
            </a:r>
          </a:p>
          <a:p>
            <a:pPr marL="0" indent="0">
              <a:buNone/>
            </a:pPr>
            <a:r>
              <a:rPr lang="en-US" sz="2600" dirty="0"/>
              <a:t>Ball Hits Fielder			7-4-14</a:t>
            </a:r>
          </a:p>
          <a:p>
            <a:pPr marL="0" indent="0">
              <a:buNone/>
            </a:pPr>
            <a:r>
              <a:rPr lang="en-US" sz="2600" dirty="0"/>
              <a:t>Batter Impedes Fielder			5-1-1b, 8-2-6</a:t>
            </a:r>
          </a:p>
          <a:p>
            <a:pPr marL="0" indent="0">
              <a:buNone/>
            </a:pPr>
            <a:r>
              <a:rPr lang="en-US" sz="2600" dirty="0"/>
              <a:t>Coach				7-4-12, 8-6-16</a:t>
            </a:r>
          </a:p>
          <a:p>
            <a:pPr marL="0" indent="0">
              <a:buNone/>
            </a:pPr>
            <a:r>
              <a:rPr lang="en-US" sz="2600" dirty="0"/>
              <a:t>Offensive Team Hinders			8-6-15, 8-6-16</a:t>
            </a:r>
          </a:p>
          <a:p>
            <a:pPr marL="0" indent="0">
              <a:buNone/>
            </a:pPr>
            <a:r>
              <a:rPr lang="en-US" sz="2600" dirty="0"/>
              <a:t>Runner Impedes			5-1-1e, 8-6-10, 8-6-14</a:t>
            </a:r>
          </a:p>
          <a:p>
            <a:pPr marL="0" indent="0">
              <a:buNone/>
            </a:pPr>
            <a:r>
              <a:rPr lang="en-US" sz="2600" dirty="0"/>
              <a:t>Runner Impedes Thrown Ball		8-6-10d</a:t>
            </a:r>
          </a:p>
          <a:p>
            <a:pPr marL="0" indent="0">
              <a:buNone/>
            </a:pPr>
            <a:r>
              <a:rPr lang="en-US" sz="2600" dirty="0"/>
              <a:t>Spectator				5-1-1g1, 8-2-12, 8-4-3k</a:t>
            </a:r>
          </a:p>
          <a:p>
            <a:pPr marL="0" indent="0">
              <a:buNone/>
            </a:pPr>
            <a:r>
              <a:rPr lang="en-US" sz="2600" dirty="0"/>
              <a:t>Umpire				5-1-1f1</a:t>
            </a:r>
          </a:p>
          <a:p>
            <a:pPr marL="0" indent="0">
              <a:buNone/>
            </a:pPr>
            <a:endParaRPr lang="en-US" dirty="0"/>
          </a:p>
          <a:p>
            <a:pPr marL="0" indent="0">
              <a:buNone/>
            </a:pPr>
            <a:r>
              <a:rPr lang="en-US" sz="2400" dirty="0"/>
              <a:t> </a:t>
            </a:r>
          </a:p>
          <a:p>
            <a:pPr marL="0" indent="0">
              <a:buNone/>
            </a:pPr>
            <a:endParaRPr lang="en-US" sz="2400" dirty="0"/>
          </a:p>
          <a:p>
            <a:pPr marL="457200" indent="-457200">
              <a:buAutoNum type="arabicPeriod"/>
            </a:pPr>
            <a:endParaRPr lang="en-US" sz="2400" dirty="0"/>
          </a:p>
          <a:p>
            <a:endParaRPr lang="en-US" sz="3200" dirty="0"/>
          </a:p>
          <a:p>
            <a:endParaRPr lang="en-US" dirty="0"/>
          </a:p>
          <a:p>
            <a:endParaRPr lang="en-US" dirty="0"/>
          </a:p>
        </p:txBody>
      </p:sp>
    </p:spTree>
    <p:extLst>
      <p:ext uri="{BB962C8B-B14F-4D97-AF65-F5344CB8AC3E}">
        <p14:creationId xmlns:p14="http://schemas.microsoft.com/office/powerpoint/2010/main" val="160669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7239035-6C66-4796-A705-B8512C339BB7}"/>
              </a:ext>
            </a:extLst>
          </p:cNvPr>
          <p:cNvSpPr>
            <a:spLocks noGrp="1"/>
          </p:cNvSpPr>
          <p:nvPr>
            <p:ph type="title"/>
          </p:nvPr>
        </p:nvSpPr>
        <p:spPr/>
        <p:txBody>
          <a:bodyPr/>
          <a:lstStyle/>
          <a:p>
            <a:pPr algn="ctr"/>
            <a:r>
              <a:rPr lang="en-US" dirty="0"/>
              <a:t>Obstruction v. Interference</a:t>
            </a:r>
          </a:p>
        </p:txBody>
      </p:sp>
      <p:sp>
        <p:nvSpPr>
          <p:cNvPr id="7" name="Content Placeholder 2">
            <a:extLst>
              <a:ext uri="{FF2B5EF4-FFF2-40B4-BE49-F238E27FC236}">
                <a16:creationId xmlns:a16="http://schemas.microsoft.com/office/drawing/2014/main" id="{7B2523B7-1500-4ACF-A674-C38806F8C263}"/>
              </a:ext>
            </a:extLst>
          </p:cNvPr>
          <p:cNvSpPr>
            <a:spLocks noGrp="1"/>
          </p:cNvSpPr>
          <p:nvPr>
            <p:ph idx="1"/>
          </p:nvPr>
        </p:nvSpPr>
        <p:spPr/>
        <p:txBody>
          <a:bodyPr>
            <a:normAutofit fontScale="92500" lnSpcReduction="20000"/>
          </a:bodyPr>
          <a:lstStyle/>
          <a:p>
            <a:pPr marL="0" indent="0">
              <a:buNone/>
            </a:pPr>
            <a:r>
              <a:rPr lang="en-US" sz="3000" dirty="0"/>
              <a:t>What is the signal for obstruction, and what is the penalty?</a:t>
            </a:r>
          </a:p>
          <a:p>
            <a:pPr marL="0" indent="0">
              <a:buNone/>
            </a:pPr>
            <a:endParaRPr lang="en-US" sz="3000" dirty="0"/>
          </a:p>
          <a:p>
            <a:pPr marL="514350" indent="-514350">
              <a:buAutoNum type="arabicPeriod"/>
            </a:pPr>
            <a:r>
              <a:rPr lang="en-US" sz="2600" dirty="0"/>
              <a:t>Signal (Letter D on Page 87 “Delayed Dead Ball”) and verbalize “Obstruction” so at least the closest offense and defensive players can hear it. </a:t>
            </a:r>
          </a:p>
          <a:p>
            <a:pPr marL="514350" indent="-514350">
              <a:buAutoNum type="arabicPeriod"/>
            </a:pPr>
            <a:r>
              <a:rPr lang="en-US" sz="2600" dirty="0"/>
              <a:t>After verbalizing Obstruction the umpire will continue officiating the play until the runner reaches the base or is put out attempting to reach it. </a:t>
            </a:r>
          </a:p>
          <a:p>
            <a:pPr marL="514350" indent="-514350">
              <a:buAutoNum type="arabicPeriod"/>
            </a:pPr>
            <a:r>
              <a:rPr lang="en-US" sz="2600" dirty="0"/>
              <a:t>If the runner reaches the next base and play has stop you can either leave her there or advance her if you feel the obstruction prevented her from advancing further. </a:t>
            </a:r>
          </a:p>
          <a:p>
            <a:pPr marL="514350" indent="-514350">
              <a:buAutoNum type="arabicPeriod"/>
            </a:pPr>
            <a:r>
              <a:rPr lang="en-US" sz="2600" dirty="0"/>
              <a:t>If the runner is put out prior to achieving the next base or between bases where obstruction has been called then the umpire will call “Dead Ball” and stop play and award the runner the base where they feel they would have reached without the obstruction.</a:t>
            </a:r>
          </a:p>
          <a:p>
            <a:pPr marL="0" indent="0">
              <a:buNone/>
            </a:pPr>
            <a:endParaRPr lang="en-US" dirty="0"/>
          </a:p>
          <a:p>
            <a:pPr marL="0" indent="0">
              <a:buNone/>
            </a:pPr>
            <a:endParaRPr lang="en-US" sz="2400" dirty="0"/>
          </a:p>
          <a:p>
            <a:endParaRPr lang="en-US" sz="3200" dirty="0"/>
          </a:p>
          <a:p>
            <a:endParaRPr lang="en-US" dirty="0"/>
          </a:p>
          <a:p>
            <a:endParaRPr lang="en-US" dirty="0"/>
          </a:p>
        </p:txBody>
      </p:sp>
    </p:spTree>
    <p:extLst>
      <p:ext uri="{BB962C8B-B14F-4D97-AF65-F5344CB8AC3E}">
        <p14:creationId xmlns:p14="http://schemas.microsoft.com/office/powerpoint/2010/main" val="1412612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7239035-6C66-4796-A705-B8512C339BB7}"/>
              </a:ext>
            </a:extLst>
          </p:cNvPr>
          <p:cNvSpPr>
            <a:spLocks noGrp="1"/>
          </p:cNvSpPr>
          <p:nvPr>
            <p:ph type="title"/>
          </p:nvPr>
        </p:nvSpPr>
        <p:spPr/>
        <p:txBody>
          <a:bodyPr/>
          <a:lstStyle/>
          <a:p>
            <a:pPr algn="ctr"/>
            <a:r>
              <a:rPr lang="en-US" dirty="0"/>
              <a:t>Dead Ball Tables Pages 44 &amp; 45</a:t>
            </a:r>
          </a:p>
        </p:txBody>
      </p:sp>
      <p:sp>
        <p:nvSpPr>
          <p:cNvPr id="7" name="Content Placeholder 2">
            <a:extLst>
              <a:ext uri="{FF2B5EF4-FFF2-40B4-BE49-F238E27FC236}">
                <a16:creationId xmlns:a16="http://schemas.microsoft.com/office/drawing/2014/main" id="{7B2523B7-1500-4ACF-A674-C38806F8C263}"/>
              </a:ext>
            </a:extLst>
          </p:cNvPr>
          <p:cNvSpPr>
            <a:spLocks noGrp="1"/>
          </p:cNvSpPr>
          <p:nvPr>
            <p:ph idx="1"/>
          </p:nvPr>
        </p:nvSpPr>
        <p:spPr/>
        <p:txBody>
          <a:bodyPr>
            <a:normAutofit lnSpcReduction="10000"/>
          </a:bodyPr>
          <a:lstStyle/>
          <a:p>
            <a:pPr marL="0" indent="0">
              <a:buNone/>
            </a:pPr>
            <a:r>
              <a:rPr lang="en-US" dirty="0"/>
              <a:t>Why study the “Dead Ball” Tables?</a:t>
            </a:r>
          </a:p>
          <a:p>
            <a:pPr marL="0" indent="0">
              <a:buNone/>
            </a:pPr>
            <a:endParaRPr lang="en-US" dirty="0"/>
          </a:p>
          <a:p>
            <a:pPr marL="0" indent="0">
              <a:buNone/>
            </a:pPr>
            <a:r>
              <a:rPr lang="en-US" dirty="0"/>
              <a:t>These will along with the definitions in Rule 2 give you a firm foundation to handle anything thrown at you on the softball field. The tables will give you the rules to a subject you may have questions about along with the potential penalty enforcement.</a:t>
            </a:r>
          </a:p>
          <a:p>
            <a:pPr marL="0" indent="0">
              <a:buNone/>
            </a:pPr>
            <a:endParaRPr lang="en-US" dirty="0"/>
          </a:p>
          <a:p>
            <a:pPr marL="0" indent="0">
              <a:buNone/>
            </a:pPr>
            <a:r>
              <a:rPr lang="en-US" dirty="0"/>
              <a:t>STUDY THESE and RULE 2 and as stated above you will have a firm foundation to build upon as well as more confidence in your ability on the field. </a:t>
            </a:r>
          </a:p>
          <a:p>
            <a:endParaRPr lang="en-US" dirty="0"/>
          </a:p>
          <a:p>
            <a:endParaRPr lang="en-US" dirty="0"/>
          </a:p>
        </p:txBody>
      </p:sp>
    </p:spTree>
    <p:extLst>
      <p:ext uri="{BB962C8B-B14F-4D97-AF65-F5344CB8AC3E}">
        <p14:creationId xmlns:p14="http://schemas.microsoft.com/office/powerpoint/2010/main" val="13074244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2433</TotalTime>
  <Words>985</Words>
  <Application>Microsoft Office PowerPoint</Application>
  <PresentationFormat>Widescreen</PresentationFormat>
  <Paragraphs>133</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Tyler Lonestar Softball Chapter</vt:lpstr>
      <vt:lpstr>Tyler Softball Chapter  </vt:lpstr>
      <vt:lpstr>Double Base (Rule 8-10)</vt:lpstr>
      <vt:lpstr>Double Base (Rule 8-10)</vt:lpstr>
      <vt:lpstr>Obstruction v. Interference</vt:lpstr>
      <vt:lpstr>Obstruction v. Interference</vt:lpstr>
      <vt:lpstr>Obstruction v. Interference</vt:lpstr>
      <vt:lpstr>Obstruction v. Interference</vt:lpstr>
      <vt:lpstr>Dead Ball Tables Pages 44 &amp; 45</vt:lpstr>
      <vt:lpstr>Improper Conduct Penalties Pg. 85</vt:lpstr>
      <vt:lpstr>Rule 7 Batting Pg.'s 55-60</vt:lpstr>
      <vt:lpstr>Rule 7 Batting Pg.'s 55-60</vt:lpstr>
      <vt:lpstr>Rule 7 Batting Pg.'s 55-60</vt:lpstr>
      <vt:lpstr>Questions</vt:lpstr>
      <vt:lpstr>Closing Remarks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Tyler Lonestar Softball Chapter</dc:title>
  <dc:creator>Tom Cremeans</dc:creator>
  <cp:lastModifiedBy>Kevin</cp:lastModifiedBy>
  <cp:revision>96</cp:revision>
  <dcterms:created xsi:type="dcterms:W3CDTF">2017-11-24T02:50:05Z</dcterms:created>
  <dcterms:modified xsi:type="dcterms:W3CDTF">2018-03-05T15:50:43Z</dcterms:modified>
</cp:coreProperties>
</file>