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0"/>
  </p:notesMasterIdLst>
  <p:sldIdLst>
    <p:sldId id="312" r:id="rId2"/>
    <p:sldId id="313" r:id="rId3"/>
    <p:sldId id="327" r:id="rId4"/>
    <p:sldId id="316" r:id="rId5"/>
    <p:sldId id="317" r:id="rId6"/>
    <p:sldId id="318" r:id="rId7"/>
    <p:sldId id="319" r:id="rId8"/>
    <p:sldId id="320" r:id="rId9"/>
    <p:sldId id="321" r:id="rId10"/>
    <p:sldId id="322" r:id="rId11"/>
    <p:sldId id="314" r:id="rId12"/>
    <p:sldId id="315" r:id="rId13"/>
    <p:sldId id="343" r:id="rId14"/>
    <p:sldId id="323" r:id="rId15"/>
    <p:sldId id="324" r:id="rId16"/>
    <p:sldId id="325" r:id="rId17"/>
    <p:sldId id="326" r:id="rId18"/>
    <p:sldId id="329" r:id="rId19"/>
    <p:sldId id="330" r:id="rId20"/>
    <p:sldId id="332" r:id="rId21"/>
    <p:sldId id="333" r:id="rId22"/>
    <p:sldId id="334" r:id="rId23"/>
    <p:sldId id="335" r:id="rId24"/>
    <p:sldId id="336" r:id="rId25"/>
    <p:sldId id="337" r:id="rId26"/>
    <p:sldId id="340" r:id="rId27"/>
    <p:sldId id="338" r:id="rId28"/>
    <p:sldId id="34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0" autoAdjust="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5600F-C3ED-46C4-A7B7-CB08C313FE28}"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C025D-4433-4AC0-8704-0886408974C6}" type="slidenum">
              <a:rPr lang="en-US" smtClean="0"/>
              <a:t>‹#›</a:t>
            </a:fld>
            <a:endParaRPr lang="en-US"/>
          </a:p>
        </p:txBody>
      </p:sp>
    </p:spTree>
    <p:extLst>
      <p:ext uri="{BB962C8B-B14F-4D97-AF65-F5344CB8AC3E}">
        <p14:creationId xmlns:p14="http://schemas.microsoft.com/office/powerpoint/2010/main" val="7460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4</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878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13</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266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14</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1241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15</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423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16</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3985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17</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173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18</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902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19</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8007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20</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832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21</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2541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22</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204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5</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235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23</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580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24</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9036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25</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0569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01EFB-75BC-4AC7-8F6C-94309EC3F948}" type="slidenum">
              <a:rPr lang="en-US" smtClean="0"/>
              <a:t>26</a:t>
            </a:fld>
            <a:endParaRPr lang="en-US"/>
          </a:p>
        </p:txBody>
      </p:sp>
    </p:spTree>
    <p:extLst>
      <p:ext uri="{BB962C8B-B14F-4D97-AF65-F5344CB8AC3E}">
        <p14:creationId xmlns:p14="http://schemas.microsoft.com/office/powerpoint/2010/main" val="152748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27</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5110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6</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2943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7</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3179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8</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7092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9</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15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10</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601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11</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634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A4173A-7AA6-474C-9995-1457E5F5D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algn="ctr"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defTabSz="930275" eaLnBrk="0" fontAlgn="base" hangingPunct="0">
              <a:spcBef>
                <a:spcPct val="0"/>
              </a:spcBef>
              <a:spcAft>
                <a:spcPct val="0"/>
              </a:spcAft>
              <a:defRPr sz="2400">
                <a:solidFill>
                  <a:schemeClr val="tx1"/>
                </a:solidFill>
                <a:latin typeface="Times" panose="02020603050405020304" pitchFamily="18" charset="0"/>
              </a:defRPr>
            </a:lvl9pPr>
          </a:lstStyle>
          <a:p>
            <a:fld id="{8D1D8984-A5F1-4BF2-B3CA-653D7227BFA8}" type="slidenum">
              <a:rPr lang="en-US" altLang="en-US" sz="1200">
                <a:solidFill>
                  <a:srgbClr val="000000"/>
                </a:solidFill>
                <a:latin typeface="Arial" panose="020B0604020202020204" pitchFamily="34" charset="0"/>
                <a:ea typeface="MS PGothic" panose="020B0600070205080204" pitchFamily="34" charset="-128"/>
              </a:rPr>
              <a:pPr/>
              <a:t>12</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2B1938D2-614A-4390-B7A3-DF5F76462520}"/>
              </a:ext>
            </a:extLst>
          </p:cNvPr>
          <p:cNvSpPr>
            <a:spLocks noGrp="1" noRot="1" noChangeAspect="1" noChangeArrowheads="1" noTextEdit="1"/>
          </p:cNvSpPr>
          <p:nvPr>
            <p:ph type="sldImg"/>
          </p:nvPr>
        </p:nvSpPr>
        <p:spPr>
          <a:xfrm>
            <a:off x="1198563" y="695325"/>
            <a:ext cx="4641850" cy="3481388"/>
          </a:xfrm>
          <a:ln/>
        </p:spPr>
      </p:sp>
      <p:sp>
        <p:nvSpPr>
          <p:cNvPr id="59396" name="Rectangle 3">
            <a:extLst>
              <a:ext uri="{FF2B5EF4-FFF2-40B4-BE49-F238E27FC236}">
                <a16:creationId xmlns:a16="http://schemas.microsoft.com/office/drawing/2014/main" id="{916C29F0-462F-4037-AABA-9714D984E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2938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24"/>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9pPr>
          </a:lstStyle>
          <a:p>
            <a:endParaRPr/>
          </a:p>
        </p:txBody>
      </p:sp>
      <p:sp>
        <p:nvSpPr>
          <p:cNvPr id="4" name="Shape 32">
            <a:extLst>
              <a:ext uri="{FF2B5EF4-FFF2-40B4-BE49-F238E27FC236}">
                <a16:creationId xmlns:a16="http://schemas.microsoft.com/office/drawing/2014/main" id="{D5FD99C9-9E60-4838-9B77-D6F8A86F8CE9}"/>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33">
            <a:extLst>
              <a:ext uri="{FF2B5EF4-FFF2-40B4-BE49-F238E27FC236}">
                <a16:creationId xmlns:a16="http://schemas.microsoft.com/office/drawing/2014/main" id="{07B4D4AC-153A-4B32-A6AF-4A31CFD80067}"/>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34">
            <a:extLst>
              <a:ext uri="{FF2B5EF4-FFF2-40B4-BE49-F238E27FC236}">
                <a16:creationId xmlns:a16="http://schemas.microsoft.com/office/drawing/2014/main" id="{4B5E93D8-96A9-4901-B051-8D6B0D81ED6F}"/>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6D273AA-9192-4E5D-BCB7-7D7F9E3FE440}" type="slidenum">
              <a:rPr lang="en-US" altLang="en-US"/>
              <a:pPr/>
              <a:t>‹#›</a:t>
            </a:fld>
            <a:endParaRPr lang="en-US" altLang="en-US"/>
          </a:p>
        </p:txBody>
      </p:sp>
    </p:spTree>
    <p:extLst>
      <p:ext uri="{BB962C8B-B14F-4D97-AF65-F5344CB8AC3E}">
        <p14:creationId xmlns:p14="http://schemas.microsoft.com/office/powerpoint/2010/main" val="72157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95412" y="152400"/>
            <a:ext cx="67055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5" name="Shape 2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9pPr>
          </a:lstStyle>
          <a:p>
            <a:endParaRPr/>
          </a:p>
        </p:txBody>
      </p:sp>
      <p:sp>
        <p:nvSpPr>
          <p:cNvPr id="4" name="Shape 26">
            <a:extLst>
              <a:ext uri="{FF2B5EF4-FFF2-40B4-BE49-F238E27FC236}">
                <a16:creationId xmlns:a16="http://schemas.microsoft.com/office/drawing/2014/main" id="{F36ADE1B-EF3C-475F-860A-9D53715B03FD}"/>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27">
            <a:extLst>
              <a:ext uri="{FF2B5EF4-FFF2-40B4-BE49-F238E27FC236}">
                <a16:creationId xmlns:a16="http://schemas.microsoft.com/office/drawing/2014/main" id="{2BDA6DC8-6A1F-4404-8631-4087E6E69460}"/>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28">
            <a:extLst>
              <a:ext uri="{FF2B5EF4-FFF2-40B4-BE49-F238E27FC236}">
                <a16:creationId xmlns:a16="http://schemas.microsoft.com/office/drawing/2014/main" id="{FDCBF32B-6AB4-4E22-8135-03740E9432AE}"/>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4D478EB-F44E-48C7-AC3E-ECADA4391313}" type="slidenum">
              <a:rPr lang="en-US" altLang="en-US"/>
              <a:pPr/>
              <a:t>‹#›</a:t>
            </a:fld>
            <a:endParaRPr lang="en-US" altLang="en-US"/>
          </a:p>
        </p:txBody>
      </p:sp>
    </p:spTree>
    <p:extLst>
      <p:ext uri="{BB962C8B-B14F-4D97-AF65-F5344CB8AC3E}">
        <p14:creationId xmlns:p14="http://schemas.microsoft.com/office/powerpoint/2010/main" val="41425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8404120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9652802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2"/>
          </a:xfrm>
          <a:prstGeom prst="rect">
            <a:avLst/>
          </a:prstGeom>
          <a:ln w="12700">
            <a:miter lim="400000"/>
          </a:ln>
          <a:extLst>
            <a:ext uri="{C572A759-6A51-4108-AA02-DFA0A04FC94B}"/>
          </a:extLst>
        </p:spPr>
        <p:txBody>
          <a:bodyPr lIns="0" tIns="0" rIns="0" bIns="0"/>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340475"/>
            <a:ext cx="2133600" cy="381000"/>
          </a:xfrm>
          <a:prstGeom prst="rect">
            <a:avLst/>
          </a:prstGeom>
          <a:ln w="12700">
            <a:miter lim="400000"/>
          </a:ln>
        </p:spPr>
        <p:txBody>
          <a:bodyPr vert="horz" wrap="square" lIns="50800" tIns="50800" rIns="50800" bIns="50800" numCol="1" anchor="b" anchorCtr="0" compatLnSpc="1">
            <a:prstTxWarp prst="textNoShape">
              <a:avLst/>
            </a:prstTxWarp>
            <a:spAutoFit/>
          </a:bodyPr>
          <a:lstStyle>
            <a:lvl1pPr eaLnBrk="1">
              <a:defRPr>
                <a:solidFill>
                  <a:srgbClr val="FFFFFF"/>
                </a:solidFill>
                <a:latin typeface="Tahoma" pitchFamily="34" charset="0"/>
                <a:sym typeface="Tahoma" pitchFamily="34" charset="0"/>
              </a:defRPr>
            </a:lvl1pPr>
          </a:lstStyle>
          <a:p>
            <a:pPr fontAlgn="base" hangingPunct="0">
              <a:spcBef>
                <a:spcPct val="0"/>
              </a:spcBef>
              <a:spcAft>
                <a:spcPct val="0"/>
              </a:spcAft>
            </a:pPr>
            <a:fld id="{9E092880-02BF-4DF1-B4BA-E06144B745A1}" type="slidenum">
              <a:rPr lang="en-US" altLang="en-US"/>
              <a:pPr fontAlgn="base" hangingPunct="0">
                <a:spcBef>
                  <a:spcPct val="0"/>
                </a:spcBef>
                <a:spcAft>
                  <a:spcPct val="0"/>
                </a:spcAft>
              </a:pPr>
              <a:t>‹#›</a:t>
            </a:fld>
            <a:endParaRPr lang="en-US" altLang="en-US"/>
          </a:p>
        </p:txBody>
      </p:sp>
    </p:spTree>
    <p:extLst>
      <p:ext uri="{BB962C8B-B14F-4D97-AF65-F5344CB8AC3E}">
        <p14:creationId xmlns:p14="http://schemas.microsoft.com/office/powerpoint/2010/main" val="5127700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687" r:id="rId3"/>
    <p:sldLayoutId id="2147483673" r:id="rId4"/>
  </p:sldLayoutIdLst>
  <p:transition spd="med"/>
  <p:txStyles>
    <p:titleStyle>
      <a:lvl1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1pPr>
      <a:lvl2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2pPr>
      <a:lvl3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3pPr>
      <a:lvl4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4pPr>
      <a:lvl5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p:titleStyle>
    <p:bodyStyle>
      <a:lvl1pPr marL="342900" indent="-3429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1pPr>
      <a:lvl2pPr marL="782638" indent="-325438"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2pPr>
      <a:lvl3pPr marL="1219200" indent="-3048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3pPr>
      <a:lvl4pPr marL="17367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4pPr>
      <a:lvl5pPr marL="21939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5pPr>
      <a:lvl6pPr marL="26517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6pPr>
      <a:lvl7pPr marL="31089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7pPr>
      <a:lvl8pPr marL="35661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8pPr>
      <a:lvl9pPr marL="40233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371600" y="2057400"/>
            <a:ext cx="6705599" cy="228600"/>
          </a:xfrm>
        </p:spPr>
        <p:txBody>
          <a:bodyPr>
            <a:noAutofit/>
          </a:bodyPr>
          <a:lstStyle/>
          <a:p>
            <a:pPr>
              <a:defRPr/>
            </a:pPr>
            <a:r>
              <a:rPr lang="en-US" sz="4800" dirty="0">
                <a:solidFill>
                  <a:schemeClr val="bg1"/>
                </a:solidFill>
                <a:ea typeface="ＭＳ Ｐゴシック" charset="0"/>
              </a:rPr>
              <a:t>Tyler TASO Lone Star Softball Chapter Training</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855661" y="3962400"/>
            <a:ext cx="7737475" cy="944562"/>
          </a:xfrm>
        </p:spPr>
        <p:txBody>
          <a:bodyPr/>
          <a:lstStyle/>
          <a:p>
            <a:pPr marL="203200" indent="0">
              <a:buNone/>
              <a:defRPr/>
            </a:pPr>
            <a:r>
              <a:rPr lang="en-US" sz="2800" dirty="0">
                <a:ea typeface="ＭＳ Ｐゴシック" charset="0"/>
              </a:rPr>
              <a:t>		     December 8, 2019</a:t>
            </a:r>
          </a:p>
        </p:txBody>
      </p:sp>
    </p:spTree>
    <p:extLst>
      <p:ext uri="{BB962C8B-B14F-4D97-AF65-F5344CB8AC3E}">
        <p14:creationId xmlns:p14="http://schemas.microsoft.com/office/powerpoint/2010/main" val="225508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In both cases, the ball is dead. </a:t>
            </a:r>
          </a:p>
          <a:p>
            <a:pPr>
              <a:buFont typeface="Wingdings" panose="05000000000000000000" pitchFamily="2" charset="2"/>
              <a:buNone/>
            </a:pPr>
            <a:endParaRPr lang="en-US" altLang="en-US" sz="2400" b="1" dirty="0">
              <a:solidFill>
                <a:schemeClr val="bg1"/>
              </a:solidFill>
            </a:endParaRPr>
          </a:p>
          <a:p>
            <a:pPr>
              <a:buFont typeface="Wingdings" panose="05000000000000000000" pitchFamily="2" charset="2"/>
              <a:buNone/>
            </a:pPr>
            <a:r>
              <a:rPr lang="en-US" altLang="en-US" sz="2400" b="1" dirty="0">
                <a:solidFill>
                  <a:schemeClr val="bg1"/>
                </a:solidFill>
              </a:rPr>
              <a:t>In (a), B2 remains at bat with a count of no balls, two strikes and R1 is awarded second base.</a:t>
            </a:r>
          </a:p>
          <a:p>
            <a:pPr>
              <a:buFont typeface="Wingdings" panose="05000000000000000000" pitchFamily="2" charset="2"/>
              <a:buNone/>
            </a:pPr>
            <a:endParaRPr lang="en-US" altLang="en-US" sz="2400" b="1" dirty="0">
              <a:solidFill>
                <a:schemeClr val="bg1"/>
              </a:solidFill>
            </a:endParaRPr>
          </a:p>
          <a:p>
            <a:pPr>
              <a:buFont typeface="Wingdings" panose="05000000000000000000" pitchFamily="2" charset="2"/>
              <a:buNone/>
            </a:pPr>
            <a:r>
              <a:rPr lang="en-US" altLang="en-US" sz="2400" b="1" dirty="0">
                <a:solidFill>
                  <a:schemeClr val="bg1"/>
                </a:solidFill>
              </a:rPr>
              <a:t>In (b), since B2 has completed her time at bat, R1 is awarded second base and B2 is awarded first base.</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Detached Catchers Equipment</a:t>
            </a:r>
          </a:p>
        </p:txBody>
      </p:sp>
    </p:spTree>
    <p:extLst>
      <p:ext uri="{BB962C8B-B14F-4D97-AF65-F5344CB8AC3E}">
        <p14:creationId xmlns:p14="http://schemas.microsoft.com/office/powerpoint/2010/main" val="278296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81923" name="Text Box 3">
            <a:extLst>
              <a:ext uri="{FF2B5EF4-FFF2-40B4-BE49-F238E27FC236}">
                <a16:creationId xmlns:a16="http://schemas.microsoft.com/office/drawing/2014/main" id="{D2BEA2B1-1364-48FA-9D17-0FC4A7E7D3F2}"/>
              </a:ext>
            </a:extLst>
          </p:cNvPr>
          <p:cNvSpPr txBox="1">
            <a:spLocks noChangeArrowheads="1"/>
          </p:cNvSpPr>
          <p:nvPr/>
        </p:nvSpPr>
        <p:spPr bwMode="auto">
          <a:xfrm>
            <a:off x="3962400" y="41275"/>
            <a:ext cx="2743200" cy="1200150"/>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OLD</a:t>
            </a: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2057400"/>
            <a:ext cx="76962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Pitching Regulations</a:t>
            </a:r>
          </a:p>
          <a:p>
            <a:pPr algn="ctr">
              <a:buFont typeface="Wingdings" panose="05000000000000000000" pitchFamily="2" charset="2"/>
              <a:buNone/>
            </a:pPr>
            <a:endParaRPr lang="en-US" altLang="en-US" sz="2400" b="1" dirty="0">
              <a:solidFill>
                <a:schemeClr val="bg1"/>
              </a:solidFill>
            </a:endParaRPr>
          </a:p>
          <a:p>
            <a:pPr>
              <a:buFont typeface="Wingdings" panose="05000000000000000000" pitchFamily="2" charset="2"/>
              <a:buNone/>
            </a:pPr>
            <a:r>
              <a:rPr lang="en-US" altLang="en-US" sz="2400" b="1" dirty="0">
                <a:solidFill>
                  <a:schemeClr val="bg1"/>
                </a:solidFill>
              </a:rPr>
              <a:t>Prior to starting the delivery (pitch), the pitcher shall take a position with the pivot foot on or partially on the top surface of the pitcher’s plate and the non-pivot foot in contact with or behind the pitcher’s plate. Both feet must be on the ground within or partially within the 24-inch length of the pitcher’s plate. </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94D4E9C2-DC36-4ABA-8CE1-DBF0A9A8692D}"/>
              </a:ext>
            </a:extLst>
          </p:cNvPr>
          <p:cNvSpPr txBox="1">
            <a:spLocks noChangeArrowheads="1"/>
          </p:cNvSpPr>
          <p:nvPr/>
        </p:nvSpPr>
        <p:spPr bwMode="auto">
          <a:xfrm>
            <a:off x="3124200" y="857250"/>
            <a:ext cx="3581400" cy="1200150"/>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Rule 6-1-1</a:t>
            </a:r>
          </a:p>
        </p:txBody>
      </p:sp>
    </p:spTree>
    <p:extLst>
      <p:ext uri="{BB962C8B-B14F-4D97-AF65-F5344CB8AC3E}">
        <p14:creationId xmlns:p14="http://schemas.microsoft.com/office/powerpoint/2010/main" val="134306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81923" name="Text Box 3">
            <a:extLst>
              <a:ext uri="{FF2B5EF4-FFF2-40B4-BE49-F238E27FC236}">
                <a16:creationId xmlns:a16="http://schemas.microsoft.com/office/drawing/2014/main" id="{D2BEA2B1-1364-48FA-9D17-0FC4A7E7D3F2}"/>
              </a:ext>
            </a:extLst>
          </p:cNvPr>
          <p:cNvSpPr txBox="1">
            <a:spLocks noChangeArrowheads="1"/>
          </p:cNvSpPr>
          <p:nvPr/>
        </p:nvSpPr>
        <p:spPr bwMode="auto">
          <a:xfrm>
            <a:off x="3962400" y="264440"/>
            <a:ext cx="2209800" cy="1200150"/>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NEW</a:t>
            </a: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2438400"/>
            <a:ext cx="76962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Pitching Regulations</a:t>
            </a:r>
          </a:p>
          <a:p>
            <a:pPr algn="ctr">
              <a:buFont typeface="Wingdings" panose="05000000000000000000" pitchFamily="2" charset="2"/>
              <a:buNone/>
            </a:pPr>
            <a:endParaRPr lang="en-US" altLang="en-US" sz="2400" b="1" dirty="0">
              <a:solidFill>
                <a:schemeClr val="bg1"/>
              </a:solidFill>
            </a:endParaRPr>
          </a:p>
          <a:p>
            <a:pPr>
              <a:buFont typeface="Wingdings" panose="05000000000000000000" pitchFamily="2" charset="2"/>
              <a:buNone/>
            </a:pPr>
            <a:r>
              <a:rPr lang="en-US" altLang="en-US" sz="2400" b="1" dirty="0">
                <a:solidFill>
                  <a:schemeClr val="bg1"/>
                </a:solidFill>
              </a:rPr>
              <a:t>Prior to starting the delivery (pitch), the pitcher shall take a position with the pivot foot in contact with the pitchers plate and the non-pivot foot in contact with or behind the pitcher’s plate. Both feet must be on the ground within or partially within the 24-inch length of the pitcher’s plate. </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3200400" y="1371600"/>
            <a:ext cx="2667000" cy="1200150"/>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Rule 6-1-1</a:t>
            </a:r>
          </a:p>
        </p:txBody>
      </p:sp>
    </p:spTree>
    <p:extLst>
      <p:ext uri="{BB962C8B-B14F-4D97-AF65-F5344CB8AC3E}">
        <p14:creationId xmlns:p14="http://schemas.microsoft.com/office/powerpoint/2010/main" val="65222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pic>
        <p:nvPicPr>
          <p:cNvPr id="3" name="Picture 2">
            <a:extLst>
              <a:ext uri="{FF2B5EF4-FFF2-40B4-BE49-F238E27FC236}">
                <a16:creationId xmlns:a16="http://schemas.microsoft.com/office/drawing/2014/main" id="{0C4F4E00-F4A6-4C36-8EAD-C1009FA72165}"/>
              </a:ext>
            </a:extLst>
          </p:cNvPr>
          <p:cNvPicPr>
            <a:picLocks noChangeAspect="1"/>
          </p:cNvPicPr>
          <p:nvPr/>
        </p:nvPicPr>
        <p:blipFill>
          <a:blip r:embed="rId3"/>
          <a:stretch>
            <a:fillRect/>
          </a:stretch>
        </p:blipFill>
        <p:spPr>
          <a:xfrm>
            <a:off x="457200" y="990600"/>
            <a:ext cx="8381999" cy="5105400"/>
          </a:xfrm>
          <a:prstGeom prst="rect">
            <a:avLst/>
          </a:prstGeom>
        </p:spPr>
      </p:pic>
    </p:spTree>
    <p:extLst>
      <p:ext uri="{BB962C8B-B14F-4D97-AF65-F5344CB8AC3E}">
        <p14:creationId xmlns:p14="http://schemas.microsoft.com/office/powerpoint/2010/main" val="9472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Plays At The Plate</a:t>
            </a:r>
          </a:p>
        </p:txBody>
      </p:sp>
      <p:pic>
        <p:nvPicPr>
          <p:cNvPr id="2" name="Picture 1">
            <a:extLst>
              <a:ext uri="{FF2B5EF4-FFF2-40B4-BE49-F238E27FC236}">
                <a16:creationId xmlns:a16="http://schemas.microsoft.com/office/drawing/2014/main" id="{987C0E72-ADD9-4C92-B559-7802E9C8EDE3}"/>
              </a:ext>
            </a:extLst>
          </p:cNvPr>
          <p:cNvPicPr>
            <a:picLocks noChangeAspect="1"/>
          </p:cNvPicPr>
          <p:nvPr/>
        </p:nvPicPr>
        <p:blipFill>
          <a:blip r:embed="rId3"/>
          <a:stretch>
            <a:fillRect/>
          </a:stretch>
        </p:blipFill>
        <p:spPr>
          <a:xfrm>
            <a:off x="228600" y="2362200"/>
            <a:ext cx="8686800" cy="3581400"/>
          </a:xfrm>
          <a:prstGeom prst="rect">
            <a:avLst/>
          </a:prstGeom>
        </p:spPr>
      </p:pic>
    </p:spTree>
    <p:extLst>
      <p:ext uri="{BB962C8B-B14F-4D97-AF65-F5344CB8AC3E}">
        <p14:creationId xmlns:p14="http://schemas.microsoft.com/office/powerpoint/2010/main" val="18633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109308"/>
            <a:ext cx="7696200" cy="1754326"/>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Keeping Focus a MUST for Umpires</a:t>
            </a:r>
          </a:p>
        </p:txBody>
      </p:sp>
      <p:pic>
        <p:nvPicPr>
          <p:cNvPr id="4" name="Picture 3">
            <a:extLst>
              <a:ext uri="{FF2B5EF4-FFF2-40B4-BE49-F238E27FC236}">
                <a16:creationId xmlns:a16="http://schemas.microsoft.com/office/drawing/2014/main" id="{75236958-6B9B-4496-8C62-D58B03F4E285}"/>
              </a:ext>
            </a:extLst>
          </p:cNvPr>
          <p:cNvPicPr>
            <a:picLocks noChangeAspect="1"/>
          </p:cNvPicPr>
          <p:nvPr/>
        </p:nvPicPr>
        <p:blipFill>
          <a:blip r:embed="rId3"/>
          <a:stretch>
            <a:fillRect/>
          </a:stretch>
        </p:blipFill>
        <p:spPr>
          <a:xfrm>
            <a:off x="228600" y="1898468"/>
            <a:ext cx="8686800" cy="4578532"/>
          </a:xfrm>
          <a:prstGeom prst="rect">
            <a:avLst/>
          </a:prstGeom>
        </p:spPr>
      </p:pic>
    </p:spTree>
    <p:extLst>
      <p:ext uri="{BB962C8B-B14F-4D97-AF65-F5344CB8AC3E}">
        <p14:creationId xmlns:p14="http://schemas.microsoft.com/office/powerpoint/2010/main" val="295353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109308"/>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FLASHBACK: 2019 Rule Changes</a:t>
            </a:r>
          </a:p>
        </p:txBody>
      </p:sp>
      <p:pic>
        <p:nvPicPr>
          <p:cNvPr id="2" name="Picture 1">
            <a:extLst>
              <a:ext uri="{FF2B5EF4-FFF2-40B4-BE49-F238E27FC236}">
                <a16:creationId xmlns:a16="http://schemas.microsoft.com/office/drawing/2014/main" id="{D618FEEB-7B6A-4E38-86EA-D104A4463067}"/>
              </a:ext>
            </a:extLst>
          </p:cNvPr>
          <p:cNvPicPr>
            <a:picLocks noChangeAspect="1"/>
          </p:cNvPicPr>
          <p:nvPr/>
        </p:nvPicPr>
        <p:blipFill>
          <a:blip r:embed="rId3"/>
          <a:stretch>
            <a:fillRect/>
          </a:stretch>
        </p:blipFill>
        <p:spPr>
          <a:xfrm>
            <a:off x="228600" y="1309637"/>
            <a:ext cx="8686800" cy="5243563"/>
          </a:xfrm>
          <a:prstGeom prst="rect">
            <a:avLst/>
          </a:prstGeom>
        </p:spPr>
      </p:pic>
    </p:spTree>
    <p:extLst>
      <p:ext uri="{BB962C8B-B14F-4D97-AF65-F5344CB8AC3E}">
        <p14:creationId xmlns:p14="http://schemas.microsoft.com/office/powerpoint/2010/main" val="46919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109308"/>
            <a:ext cx="7696200" cy="1754326"/>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Keep Key Elements Of Each Play in Sight</a:t>
            </a:r>
          </a:p>
        </p:txBody>
      </p:sp>
      <p:pic>
        <p:nvPicPr>
          <p:cNvPr id="3" name="Picture 2">
            <a:extLst>
              <a:ext uri="{FF2B5EF4-FFF2-40B4-BE49-F238E27FC236}">
                <a16:creationId xmlns:a16="http://schemas.microsoft.com/office/drawing/2014/main" id="{9964D805-15E3-4436-9B19-88FC69B4FDAD}"/>
              </a:ext>
            </a:extLst>
          </p:cNvPr>
          <p:cNvPicPr>
            <a:picLocks noChangeAspect="1"/>
          </p:cNvPicPr>
          <p:nvPr/>
        </p:nvPicPr>
        <p:blipFill rotWithShape="1">
          <a:blip r:embed="rId3"/>
          <a:srcRect l="862" r="1723"/>
          <a:stretch/>
        </p:blipFill>
        <p:spPr>
          <a:xfrm>
            <a:off x="228600" y="1863634"/>
            <a:ext cx="8610600" cy="4752975"/>
          </a:xfrm>
          <a:prstGeom prst="rect">
            <a:avLst/>
          </a:prstGeom>
        </p:spPr>
      </p:pic>
    </p:spTree>
    <p:extLst>
      <p:ext uri="{BB962C8B-B14F-4D97-AF65-F5344CB8AC3E}">
        <p14:creationId xmlns:p14="http://schemas.microsoft.com/office/powerpoint/2010/main" val="149446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381000" y="76200"/>
            <a:ext cx="78486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Teamwork</a:t>
            </a:r>
          </a:p>
        </p:txBody>
      </p:sp>
      <p:pic>
        <p:nvPicPr>
          <p:cNvPr id="4" name="Picture 3">
            <a:extLst>
              <a:ext uri="{FF2B5EF4-FFF2-40B4-BE49-F238E27FC236}">
                <a16:creationId xmlns:a16="http://schemas.microsoft.com/office/drawing/2014/main" id="{B3FED539-4A5E-47DA-8AA0-F9EF49995DD9}"/>
              </a:ext>
            </a:extLst>
          </p:cNvPr>
          <p:cNvPicPr>
            <a:picLocks noChangeAspect="1"/>
          </p:cNvPicPr>
          <p:nvPr/>
        </p:nvPicPr>
        <p:blipFill>
          <a:blip r:embed="rId3"/>
          <a:stretch>
            <a:fillRect/>
          </a:stretch>
        </p:blipFill>
        <p:spPr>
          <a:xfrm>
            <a:off x="685800" y="1238250"/>
            <a:ext cx="7696200" cy="5162550"/>
          </a:xfrm>
          <a:prstGeom prst="rect">
            <a:avLst/>
          </a:prstGeom>
        </p:spPr>
      </p:pic>
    </p:spTree>
    <p:extLst>
      <p:ext uri="{BB962C8B-B14F-4D97-AF65-F5344CB8AC3E}">
        <p14:creationId xmlns:p14="http://schemas.microsoft.com/office/powerpoint/2010/main" val="321253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304800" y="7620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The Team is Clear About Its Mission</a:t>
            </a:r>
          </a:p>
        </p:txBody>
      </p:sp>
      <p:pic>
        <p:nvPicPr>
          <p:cNvPr id="2" name="Picture 1">
            <a:extLst>
              <a:ext uri="{FF2B5EF4-FFF2-40B4-BE49-F238E27FC236}">
                <a16:creationId xmlns:a16="http://schemas.microsoft.com/office/drawing/2014/main" id="{51199398-B789-4365-A46C-F3477F71CA4E}"/>
              </a:ext>
            </a:extLst>
          </p:cNvPr>
          <p:cNvPicPr>
            <a:picLocks noChangeAspect="1"/>
          </p:cNvPicPr>
          <p:nvPr/>
        </p:nvPicPr>
        <p:blipFill>
          <a:blip r:embed="rId3"/>
          <a:stretch>
            <a:fillRect/>
          </a:stretch>
        </p:blipFill>
        <p:spPr>
          <a:xfrm>
            <a:off x="685800" y="1905001"/>
            <a:ext cx="7848599" cy="3657600"/>
          </a:xfrm>
          <a:prstGeom prst="rect">
            <a:avLst/>
          </a:prstGeom>
        </p:spPr>
      </p:pic>
    </p:spTree>
    <p:extLst>
      <p:ext uri="{BB962C8B-B14F-4D97-AF65-F5344CB8AC3E}">
        <p14:creationId xmlns:p14="http://schemas.microsoft.com/office/powerpoint/2010/main" val="292335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295400" y="304800"/>
            <a:ext cx="6705599" cy="1143000"/>
          </a:xfrm>
        </p:spPr>
        <p:txBody>
          <a:bodyPr>
            <a:normAutofit/>
          </a:bodyPr>
          <a:lstStyle/>
          <a:p>
            <a:pPr>
              <a:defRPr/>
            </a:pPr>
            <a:r>
              <a:rPr lang="en-US" sz="5400" dirty="0">
                <a:solidFill>
                  <a:schemeClr val="bg1"/>
                </a:solidFill>
                <a:ea typeface="ＭＳ Ｐゴシック" charset="0"/>
              </a:rPr>
              <a:t>Training  Outline</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609600" y="1752600"/>
            <a:ext cx="7737475" cy="2971800"/>
          </a:xfrm>
        </p:spPr>
        <p:txBody>
          <a:bodyPr/>
          <a:lstStyle/>
          <a:p>
            <a:pPr>
              <a:defRPr/>
            </a:pPr>
            <a:r>
              <a:rPr lang="en-US" sz="2800" b="1" dirty="0">
                <a:solidFill>
                  <a:schemeClr val="bg1"/>
                </a:solidFill>
                <a:latin typeface="Cambria" panose="02040503050406030204" pitchFamily="18" charset="0"/>
                <a:ea typeface="ＭＳ Ｐゴシック" charset="0"/>
              </a:rPr>
              <a:t>Welcome to High School Softball</a:t>
            </a:r>
          </a:p>
          <a:p>
            <a:pPr>
              <a:defRPr/>
            </a:pPr>
            <a:r>
              <a:rPr lang="en-US" sz="2800" b="1" dirty="0">
                <a:solidFill>
                  <a:schemeClr val="bg1"/>
                </a:solidFill>
                <a:latin typeface="Cambria" panose="02040503050406030204" pitchFamily="18" charset="0"/>
                <a:ea typeface="ＭＳ Ｐゴシック" charset="0"/>
              </a:rPr>
              <a:t>Meeting Dates for the 2020 Softball Season</a:t>
            </a:r>
          </a:p>
          <a:p>
            <a:pPr>
              <a:defRPr/>
            </a:pPr>
            <a:r>
              <a:rPr lang="en-US" sz="2800" b="1" dirty="0">
                <a:solidFill>
                  <a:schemeClr val="bg1"/>
                </a:solidFill>
                <a:latin typeface="Cambria" panose="02040503050406030204" pitchFamily="18" charset="0"/>
                <a:ea typeface="ＭＳ Ｐゴシック" charset="0"/>
              </a:rPr>
              <a:t>Rule Changes and POE’s</a:t>
            </a:r>
          </a:p>
          <a:p>
            <a:pPr>
              <a:defRPr/>
            </a:pPr>
            <a:r>
              <a:rPr lang="en-US" sz="2800" b="1" dirty="0">
                <a:solidFill>
                  <a:schemeClr val="bg1"/>
                </a:solidFill>
                <a:latin typeface="Cambria" panose="02040503050406030204" pitchFamily="18" charset="0"/>
                <a:ea typeface="ＭＳ Ｐゴシック" charset="0"/>
              </a:rPr>
              <a:t>Teamwork</a:t>
            </a:r>
          </a:p>
          <a:p>
            <a:pPr>
              <a:defRPr/>
            </a:pPr>
            <a:r>
              <a:rPr lang="en-US" sz="2800" b="1" dirty="0">
                <a:solidFill>
                  <a:schemeClr val="bg1"/>
                </a:solidFill>
                <a:latin typeface="Cambria" panose="02040503050406030204" pitchFamily="18" charset="0"/>
                <a:ea typeface="ＭＳ Ｐゴシック" charset="0"/>
              </a:rPr>
              <a:t>Uniform</a:t>
            </a:r>
          </a:p>
          <a:p>
            <a:pPr>
              <a:defRPr/>
            </a:pPr>
            <a:endParaRPr lang="en-US" sz="2800" dirty="0">
              <a:ea typeface="ＭＳ Ｐゴシック" charset="0"/>
            </a:endParaRPr>
          </a:p>
        </p:txBody>
      </p:sp>
    </p:spTree>
    <p:extLst>
      <p:ext uri="{BB962C8B-B14F-4D97-AF65-F5344CB8AC3E}">
        <p14:creationId xmlns:p14="http://schemas.microsoft.com/office/powerpoint/2010/main" val="1276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85800"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Respectful Communication is the Norm</a:t>
            </a:r>
          </a:p>
        </p:txBody>
      </p:sp>
      <p:pic>
        <p:nvPicPr>
          <p:cNvPr id="2" name="Picture 1">
            <a:extLst>
              <a:ext uri="{FF2B5EF4-FFF2-40B4-BE49-F238E27FC236}">
                <a16:creationId xmlns:a16="http://schemas.microsoft.com/office/drawing/2014/main" id="{FA252CCF-BD99-4C81-A7ED-F6F6935A0B46}"/>
              </a:ext>
            </a:extLst>
          </p:cNvPr>
          <p:cNvPicPr>
            <a:picLocks noChangeAspect="1"/>
          </p:cNvPicPr>
          <p:nvPr/>
        </p:nvPicPr>
        <p:blipFill>
          <a:blip r:embed="rId3"/>
          <a:stretch>
            <a:fillRect/>
          </a:stretch>
        </p:blipFill>
        <p:spPr>
          <a:xfrm>
            <a:off x="609600" y="2209800"/>
            <a:ext cx="7924800" cy="3428999"/>
          </a:xfrm>
          <a:prstGeom prst="rect">
            <a:avLst/>
          </a:prstGeom>
        </p:spPr>
      </p:pic>
    </p:spTree>
    <p:extLst>
      <p:ext uri="{BB962C8B-B14F-4D97-AF65-F5344CB8AC3E}">
        <p14:creationId xmlns:p14="http://schemas.microsoft.com/office/powerpoint/2010/main" val="3669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85800"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Strong Sense of Group Commitment</a:t>
            </a:r>
          </a:p>
        </p:txBody>
      </p:sp>
      <p:pic>
        <p:nvPicPr>
          <p:cNvPr id="3" name="Picture 2">
            <a:extLst>
              <a:ext uri="{FF2B5EF4-FFF2-40B4-BE49-F238E27FC236}">
                <a16:creationId xmlns:a16="http://schemas.microsoft.com/office/drawing/2014/main" id="{2C5CFAC2-5109-4A3E-A430-DF34290360E1}"/>
              </a:ext>
            </a:extLst>
          </p:cNvPr>
          <p:cNvPicPr>
            <a:picLocks noChangeAspect="1"/>
          </p:cNvPicPr>
          <p:nvPr/>
        </p:nvPicPr>
        <p:blipFill>
          <a:blip r:embed="rId3"/>
          <a:stretch>
            <a:fillRect/>
          </a:stretch>
        </p:blipFill>
        <p:spPr>
          <a:xfrm>
            <a:off x="762000" y="2005012"/>
            <a:ext cx="7696200" cy="3633788"/>
          </a:xfrm>
          <a:prstGeom prst="rect">
            <a:avLst/>
          </a:prstGeom>
        </p:spPr>
      </p:pic>
    </p:spTree>
    <p:extLst>
      <p:ext uri="{BB962C8B-B14F-4D97-AF65-F5344CB8AC3E}">
        <p14:creationId xmlns:p14="http://schemas.microsoft.com/office/powerpoint/2010/main" val="225813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27017"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Engages in Continuous Improvement</a:t>
            </a:r>
          </a:p>
        </p:txBody>
      </p:sp>
      <p:pic>
        <p:nvPicPr>
          <p:cNvPr id="2" name="Picture 1">
            <a:extLst>
              <a:ext uri="{FF2B5EF4-FFF2-40B4-BE49-F238E27FC236}">
                <a16:creationId xmlns:a16="http://schemas.microsoft.com/office/drawing/2014/main" id="{370CD7FF-BE0E-4AD2-9E20-94C1A9A88694}"/>
              </a:ext>
            </a:extLst>
          </p:cNvPr>
          <p:cNvPicPr>
            <a:picLocks noChangeAspect="1"/>
          </p:cNvPicPr>
          <p:nvPr/>
        </p:nvPicPr>
        <p:blipFill>
          <a:blip r:embed="rId3"/>
          <a:stretch>
            <a:fillRect/>
          </a:stretch>
        </p:blipFill>
        <p:spPr>
          <a:xfrm>
            <a:off x="685800" y="1981200"/>
            <a:ext cx="7772400" cy="3657599"/>
          </a:xfrm>
          <a:prstGeom prst="rect">
            <a:avLst/>
          </a:prstGeom>
        </p:spPr>
      </p:pic>
    </p:spTree>
    <p:extLst>
      <p:ext uri="{BB962C8B-B14F-4D97-AF65-F5344CB8AC3E}">
        <p14:creationId xmlns:p14="http://schemas.microsoft.com/office/powerpoint/2010/main" val="11264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27017"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Solves Teamwork Problems and Conflicts</a:t>
            </a:r>
          </a:p>
        </p:txBody>
      </p:sp>
      <p:pic>
        <p:nvPicPr>
          <p:cNvPr id="3" name="Picture 2">
            <a:extLst>
              <a:ext uri="{FF2B5EF4-FFF2-40B4-BE49-F238E27FC236}">
                <a16:creationId xmlns:a16="http://schemas.microsoft.com/office/drawing/2014/main" id="{85D3DC39-A2EC-41F1-A3A8-27B45D8D95BB}"/>
              </a:ext>
            </a:extLst>
          </p:cNvPr>
          <p:cNvPicPr>
            <a:picLocks noChangeAspect="1"/>
          </p:cNvPicPr>
          <p:nvPr/>
        </p:nvPicPr>
        <p:blipFill>
          <a:blip r:embed="rId3"/>
          <a:stretch>
            <a:fillRect/>
          </a:stretch>
        </p:blipFill>
        <p:spPr>
          <a:xfrm>
            <a:off x="838200" y="2286000"/>
            <a:ext cx="7543800" cy="2209800"/>
          </a:xfrm>
          <a:prstGeom prst="rect">
            <a:avLst/>
          </a:prstGeom>
        </p:spPr>
      </p:pic>
    </p:spTree>
    <p:extLst>
      <p:ext uri="{BB962C8B-B14F-4D97-AF65-F5344CB8AC3E}">
        <p14:creationId xmlns:p14="http://schemas.microsoft.com/office/powerpoint/2010/main" val="34425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27017"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Practices Participative Leadership</a:t>
            </a:r>
          </a:p>
        </p:txBody>
      </p:sp>
      <p:pic>
        <p:nvPicPr>
          <p:cNvPr id="2" name="Picture 1">
            <a:extLst>
              <a:ext uri="{FF2B5EF4-FFF2-40B4-BE49-F238E27FC236}">
                <a16:creationId xmlns:a16="http://schemas.microsoft.com/office/drawing/2014/main" id="{084E4707-97B9-4C79-AB01-6B40BB7BD62C}"/>
              </a:ext>
            </a:extLst>
          </p:cNvPr>
          <p:cNvPicPr>
            <a:picLocks noChangeAspect="1"/>
          </p:cNvPicPr>
          <p:nvPr/>
        </p:nvPicPr>
        <p:blipFill>
          <a:blip r:embed="rId3"/>
          <a:stretch>
            <a:fillRect/>
          </a:stretch>
        </p:blipFill>
        <p:spPr>
          <a:xfrm>
            <a:off x="627018" y="2133601"/>
            <a:ext cx="7907382" cy="3048000"/>
          </a:xfrm>
          <a:prstGeom prst="rect">
            <a:avLst/>
          </a:prstGeom>
        </p:spPr>
      </p:pic>
    </p:spTree>
    <p:extLst>
      <p:ext uri="{BB962C8B-B14F-4D97-AF65-F5344CB8AC3E}">
        <p14:creationId xmlns:p14="http://schemas.microsoft.com/office/powerpoint/2010/main" val="310244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27017" y="0"/>
            <a:ext cx="7848600" cy="1077218"/>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2800" b="1" dirty="0">
                <a:solidFill>
                  <a:schemeClr val="bg1"/>
                </a:solidFill>
              </a:rPr>
              <a:t>Makes High Quality Decisions</a:t>
            </a:r>
          </a:p>
        </p:txBody>
      </p:sp>
      <p:pic>
        <p:nvPicPr>
          <p:cNvPr id="3" name="Picture 2">
            <a:extLst>
              <a:ext uri="{FF2B5EF4-FFF2-40B4-BE49-F238E27FC236}">
                <a16:creationId xmlns:a16="http://schemas.microsoft.com/office/drawing/2014/main" id="{790153E9-7351-46EC-87B8-4BE6BB514CCA}"/>
              </a:ext>
            </a:extLst>
          </p:cNvPr>
          <p:cNvPicPr>
            <a:picLocks noChangeAspect="1"/>
          </p:cNvPicPr>
          <p:nvPr/>
        </p:nvPicPr>
        <p:blipFill>
          <a:blip r:embed="rId3"/>
          <a:stretch>
            <a:fillRect/>
          </a:stretch>
        </p:blipFill>
        <p:spPr>
          <a:xfrm>
            <a:off x="533400" y="1905000"/>
            <a:ext cx="8077200" cy="3657599"/>
          </a:xfrm>
          <a:prstGeom prst="rect">
            <a:avLst/>
          </a:prstGeom>
        </p:spPr>
      </p:pic>
    </p:spTree>
    <p:extLst>
      <p:ext uri="{BB962C8B-B14F-4D97-AF65-F5344CB8AC3E}">
        <p14:creationId xmlns:p14="http://schemas.microsoft.com/office/powerpoint/2010/main" val="2637865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dirty="0">
                <a:solidFill>
                  <a:schemeClr val="bg1"/>
                </a:solidFill>
              </a:rPr>
              <a:t>Uniform</a:t>
            </a:r>
          </a:p>
        </p:txBody>
      </p:sp>
      <p:sp>
        <p:nvSpPr>
          <p:cNvPr id="7"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buNone/>
            </a:pPr>
            <a:r>
              <a:rPr lang="en-US" sz="2800" dirty="0"/>
              <a:t>Powder Blue/Navy Blue Shirt     </a:t>
            </a:r>
          </a:p>
          <a:p>
            <a:pPr marL="0" indent="0">
              <a:buNone/>
            </a:pPr>
            <a:r>
              <a:rPr lang="en-US" sz="2800" dirty="0"/>
              <a:t>White/Blue or Black Undershirt  </a:t>
            </a:r>
          </a:p>
          <a:p>
            <a:pPr marL="0" indent="0">
              <a:buNone/>
            </a:pPr>
            <a:r>
              <a:rPr lang="en-US" sz="2800" dirty="0"/>
              <a:t>Black Belt 1-1/2”</a:t>
            </a:r>
          </a:p>
          <a:p>
            <a:pPr marL="0" indent="0">
              <a:buNone/>
            </a:pPr>
            <a:r>
              <a:rPr lang="en-US" sz="2800" dirty="0"/>
              <a:t>Heather Gray Slacks                     </a:t>
            </a:r>
          </a:p>
          <a:p>
            <a:pPr marL="0" indent="0">
              <a:buNone/>
            </a:pPr>
            <a:r>
              <a:rPr lang="en-US" sz="2800" dirty="0"/>
              <a:t>TASO Hat                                          Predominantly Black Shoes</a:t>
            </a:r>
          </a:p>
          <a:p>
            <a:pPr marL="0" indent="0">
              <a:buNone/>
            </a:pPr>
            <a:r>
              <a:rPr lang="en-US" sz="2800" dirty="0"/>
              <a:t>Blue or Black Calf Length Socks  </a:t>
            </a:r>
          </a:p>
          <a:p>
            <a:pPr marL="0" indent="0">
              <a:buNone/>
            </a:pPr>
            <a:r>
              <a:rPr lang="en-US" sz="2800" dirty="0"/>
              <a:t>College Softball Jacket </a:t>
            </a:r>
          </a:p>
        </p:txBody>
      </p:sp>
    </p:spTree>
    <p:extLst>
      <p:ext uri="{BB962C8B-B14F-4D97-AF65-F5344CB8AC3E}">
        <p14:creationId xmlns:p14="http://schemas.microsoft.com/office/powerpoint/2010/main" val="14690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pic>
        <p:nvPicPr>
          <p:cNvPr id="2" name="Picture 1">
            <a:extLst>
              <a:ext uri="{FF2B5EF4-FFF2-40B4-BE49-F238E27FC236}">
                <a16:creationId xmlns:a16="http://schemas.microsoft.com/office/drawing/2014/main" id="{AC94FFED-D204-49A9-9C1F-B9D99571EB69}"/>
              </a:ext>
            </a:extLst>
          </p:cNvPr>
          <p:cNvPicPr>
            <a:picLocks noChangeAspect="1"/>
          </p:cNvPicPr>
          <p:nvPr/>
        </p:nvPicPr>
        <p:blipFill>
          <a:blip r:embed="rId3"/>
          <a:stretch>
            <a:fillRect/>
          </a:stretch>
        </p:blipFill>
        <p:spPr>
          <a:xfrm>
            <a:off x="533400" y="685800"/>
            <a:ext cx="8229600" cy="5562600"/>
          </a:xfrm>
          <a:prstGeom prst="rect">
            <a:avLst/>
          </a:prstGeom>
        </p:spPr>
      </p:pic>
    </p:spTree>
    <p:extLst>
      <p:ext uri="{BB962C8B-B14F-4D97-AF65-F5344CB8AC3E}">
        <p14:creationId xmlns:p14="http://schemas.microsoft.com/office/powerpoint/2010/main" val="386329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sz="6000" b="1" dirty="0">
                <a:solidFill>
                  <a:schemeClr val="bg1"/>
                </a:solidFill>
              </a:rPr>
              <a:t>Questions</a:t>
            </a:r>
          </a:p>
        </p:txBody>
      </p:sp>
      <p:pic>
        <p:nvPicPr>
          <p:cNvPr id="5" name="Picture 4">
            <a:extLst>
              <a:ext uri="{FF2B5EF4-FFF2-40B4-BE49-F238E27FC236}">
                <a16:creationId xmlns:a16="http://schemas.microsoft.com/office/drawing/2014/main" id="{DDA6599F-FF0E-4838-91A6-6DCB194BACBF}"/>
              </a:ext>
            </a:extLst>
          </p:cNvPr>
          <p:cNvPicPr>
            <a:picLocks noChangeAspect="1"/>
          </p:cNvPicPr>
          <p:nvPr/>
        </p:nvPicPr>
        <p:blipFill rotWithShape="1">
          <a:blip r:embed="rId2"/>
          <a:srcRect l="-1" r="3226"/>
          <a:stretch/>
        </p:blipFill>
        <p:spPr>
          <a:xfrm>
            <a:off x="3505200" y="1752600"/>
            <a:ext cx="2286000" cy="3657600"/>
          </a:xfrm>
          <a:prstGeom prst="rect">
            <a:avLst/>
          </a:prstGeom>
        </p:spPr>
      </p:pic>
    </p:spTree>
    <p:extLst>
      <p:ext uri="{BB962C8B-B14F-4D97-AF65-F5344CB8AC3E}">
        <p14:creationId xmlns:p14="http://schemas.microsoft.com/office/powerpoint/2010/main" val="404457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838200" y="304800"/>
            <a:ext cx="7162799" cy="1143000"/>
          </a:xfrm>
        </p:spPr>
        <p:txBody>
          <a:bodyPr>
            <a:normAutofit fontScale="90000"/>
          </a:bodyPr>
          <a:lstStyle/>
          <a:p>
            <a:pPr>
              <a:defRPr/>
            </a:pPr>
            <a:r>
              <a:rPr lang="en-US" sz="5400" dirty="0">
                <a:solidFill>
                  <a:schemeClr val="bg1"/>
                </a:solidFill>
                <a:ea typeface="ＭＳ Ｐゴシック" charset="0"/>
              </a:rPr>
              <a:t>2020 Meeting Schedule</a:t>
            </a:r>
          </a:p>
        </p:txBody>
      </p:sp>
      <p:pic>
        <p:nvPicPr>
          <p:cNvPr id="5" name="Picture 4">
            <a:extLst>
              <a:ext uri="{FF2B5EF4-FFF2-40B4-BE49-F238E27FC236}">
                <a16:creationId xmlns:a16="http://schemas.microsoft.com/office/drawing/2014/main" id="{D5CF937F-7122-4DEB-B0D8-4C9FF49B2187}"/>
              </a:ext>
            </a:extLst>
          </p:cNvPr>
          <p:cNvPicPr>
            <a:picLocks noChangeAspect="1"/>
          </p:cNvPicPr>
          <p:nvPr/>
        </p:nvPicPr>
        <p:blipFill>
          <a:blip r:embed="rId2"/>
          <a:stretch>
            <a:fillRect/>
          </a:stretch>
        </p:blipFill>
        <p:spPr>
          <a:xfrm>
            <a:off x="1676400" y="1905000"/>
            <a:ext cx="5429250" cy="3714750"/>
          </a:xfrm>
          <a:prstGeom prst="rect">
            <a:avLst/>
          </a:prstGeom>
        </p:spPr>
      </p:pic>
    </p:spTree>
    <p:extLst>
      <p:ext uri="{BB962C8B-B14F-4D97-AF65-F5344CB8AC3E}">
        <p14:creationId xmlns:p14="http://schemas.microsoft.com/office/powerpoint/2010/main" val="360135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41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As a Point of Emphasis, clarification was need to delineate the difference between a player using a bat that is damaged versus a bat that is illegal for high school play. By definition , a bat that is damaged (Rule 2-4-3c) is removed from the game without penalty (Rule 7-4-2 Note). An illegal bat that is non-approved or altered will continue to result in the head coach and the batter being ejected.</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Damaged Bat vs. Illegal Bat</a:t>
            </a:r>
          </a:p>
        </p:txBody>
      </p:sp>
    </p:spTree>
    <p:extLst>
      <p:ext uri="{BB962C8B-B14F-4D97-AF65-F5344CB8AC3E}">
        <p14:creationId xmlns:p14="http://schemas.microsoft.com/office/powerpoint/2010/main" val="5005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22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A damaged bat is defined as a bat that was once legal, but is broken, cracked, dented, rattles or has sharp edges that might deface the ball.</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Damaged Bat  </a:t>
            </a:r>
          </a:p>
        </p:txBody>
      </p:sp>
    </p:spTree>
    <p:extLst>
      <p:ext uri="{BB962C8B-B14F-4D97-AF65-F5344CB8AC3E}">
        <p14:creationId xmlns:p14="http://schemas.microsoft.com/office/powerpoint/2010/main" val="197558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46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1. Does not bear the ASA 2000 or 2004 or USA Certification Stamp</a:t>
            </a:r>
          </a:p>
          <a:p>
            <a:pPr>
              <a:buFont typeface="Wingdings" panose="05000000000000000000" pitchFamily="2" charset="2"/>
              <a:buNone/>
            </a:pPr>
            <a:r>
              <a:rPr lang="en-US" altLang="en-US" sz="2400" b="1" dirty="0">
                <a:solidFill>
                  <a:schemeClr val="bg1"/>
                </a:solidFill>
              </a:rPr>
              <a:t>2. The bat must not appear on USA Softball’s Non-Approved Bats with Certification Marks list</a:t>
            </a:r>
          </a:p>
          <a:p>
            <a:pPr>
              <a:buFont typeface="Wingdings" panose="05000000000000000000" pitchFamily="2" charset="2"/>
              <a:buNone/>
            </a:pPr>
            <a:r>
              <a:rPr lang="en-US" altLang="en-US" sz="2400" b="1" dirty="0">
                <a:solidFill>
                  <a:schemeClr val="bg1"/>
                </a:solidFill>
              </a:rPr>
              <a:t>3. Not contain materials inside the bat or treatments/devices used to alter the bat specifications and/or enhance the performance (shaving, rolling or artificially warming the bat barrel)</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Illegal/Altered Bat  </a:t>
            </a:r>
          </a:p>
        </p:txBody>
      </p:sp>
    </p:spTree>
    <p:extLst>
      <p:ext uri="{BB962C8B-B14F-4D97-AF65-F5344CB8AC3E}">
        <p14:creationId xmlns:p14="http://schemas.microsoft.com/office/powerpoint/2010/main" val="138729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754326"/>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ASA 2000, 2004 and USA Softball Certification Marks</a:t>
            </a:r>
          </a:p>
        </p:txBody>
      </p:sp>
      <p:pic>
        <p:nvPicPr>
          <p:cNvPr id="2" name="Picture 1">
            <a:extLst>
              <a:ext uri="{FF2B5EF4-FFF2-40B4-BE49-F238E27FC236}">
                <a16:creationId xmlns:a16="http://schemas.microsoft.com/office/drawing/2014/main" id="{0392B814-46E7-40D4-A18E-948F601D9EF0}"/>
              </a:ext>
            </a:extLst>
          </p:cNvPr>
          <p:cNvPicPr>
            <a:picLocks noChangeAspect="1"/>
          </p:cNvPicPr>
          <p:nvPr/>
        </p:nvPicPr>
        <p:blipFill>
          <a:blip r:embed="rId3"/>
          <a:stretch>
            <a:fillRect/>
          </a:stretch>
        </p:blipFill>
        <p:spPr>
          <a:xfrm>
            <a:off x="1447800" y="2971800"/>
            <a:ext cx="6400800" cy="1828800"/>
          </a:xfrm>
          <a:prstGeom prst="rect">
            <a:avLst/>
          </a:prstGeom>
        </p:spPr>
      </p:pic>
    </p:spTree>
    <p:extLst>
      <p:ext uri="{BB962C8B-B14F-4D97-AF65-F5344CB8AC3E}">
        <p14:creationId xmlns:p14="http://schemas.microsoft.com/office/powerpoint/2010/main" val="38214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Language has been clarified in Rule 8-4-3d regarding F2 (Catcher) using detached equipment to stop a pitch. When F2 stops a wild pitch or passed ball with detached equipment, the batter is not awarded bases. However, if that pitch completed the batter’s turn at bat, she has become a batter-runner and is awarded a base.</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Detached Catchers Equipment</a:t>
            </a:r>
          </a:p>
        </p:txBody>
      </p:sp>
    </p:spTree>
    <p:extLst>
      <p:ext uri="{BB962C8B-B14F-4D97-AF65-F5344CB8AC3E}">
        <p14:creationId xmlns:p14="http://schemas.microsoft.com/office/powerpoint/2010/main" val="125524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531F436-ECFB-4AF0-99CB-059A36A07B93}"/>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000000"/>
              </a:solidFill>
              <a:ea typeface="MS PGothic" panose="020B0600070205080204" pitchFamily="34" charset="-128"/>
            </a:endParaRPr>
          </a:p>
        </p:txBody>
      </p:sp>
      <p:sp>
        <p:nvSpPr>
          <p:cNvPr id="30724" name="Text Box 4">
            <a:extLst>
              <a:ext uri="{FF2B5EF4-FFF2-40B4-BE49-F238E27FC236}">
                <a16:creationId xmlns:a16="http://schemas.microsoft.com/office/drawing/2014/main" id="{9CEA05C7-C578-4B61-ABD2-22EB0F770EDB}"/>
              </a:ext>
            </a:extLst>
          </p:cNvPr>
          <p:cNvSpPr txBox="1">
            <a:spLocks noChangeArrowheads="1"/>
          </p:cNvSpPr>
          <p:nvPr/>
        </p:nvSpPr>
        <p:spPr bwMode="auto">
          <a:xfrm>
            <a:off x="723900" y="1600200"/>
            <a:ext cx="7696200" cy="392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US" altLang="en-US" sz="1600" dirty="0">
                <a:solidFill>
                  <a:srgbClr val="000000"/>
                </a:solidFill>
              </a:rPr>
              <a:t> </a:t>
            </a:r>
            <a:r>
              <a:rPr lang="en-US" altLang="en-US" sz="1000" dirty="0">
                <a:solidFill>
                  <a:srgbClr val="000000"/>
                </a:solidFill>
              </a:rPr>
              <a:t> </a:t>
            </a:r>
            <a:endParaRPr lang="en-US" altLang="en-US" sz="1600" dirty="0">
              <a:solidFill>
                <a:srgbClr val="000000"/>
              </a:solidFill>
            </a:endParaRPr>
          </a:p>
          <a:p>
            <a:pPr algn="ctr">
              <a:buFont typeface="Wingdings" panose="05000000000000000000" pitchFamily="2" charset="2"/>
              <a:buNone/>
            </a:pPr>
            <a:r>
              <a:rPr lang="en-US" altLang="en-US" sz="2400" b="1" dirty="0">
                <a:solidFill>
                  <a:schemeClr val="bg1"/>
                </a:solidFill>
              </a:rPr>
              <a:t> </a:t>
            </a:r>
          </a:p>
          <a:p>
            <a:pPr>
              <a:buFont typeface="Wingdings" panose="05000000000000000000" pitchFamily="2" charset="2"/>
              <a:buNone/>
            </a:pPr>
            <a:r>
              <a:rPr lang="en-US" altLang="en-US" sz="2400" b="1" dirty="0">
                <a:solidFill>
                  <a:schemeClr val="bg1"/>
                </a:solidFill>
              </a:rPr>
              <a:t>Play: With R1 at first base and no outs, B2 is at bat with a count of (a) no balls, one strike, or (b) three balls, two strikes. B1 swings and misses at the next pitch, which get by F2. F2 stops the ball using her detached equipment.</a:t>
            </a:r>
          </a:p>
          <a:p>
            <a:pPr>
              <a:buFont typeface="Wingdings" panose="05000000000000000000" pitchFamily="2" charset="2"/>
              <a:buNone/>
            </a:pPr>
            <a:endParaRPr lang="en-US" altLang="en-US" sz="2400" b="1" dirty="0">
              <a:solidFill>
                <a:schemeClr val="bg1"/>
              </a:solidFill>
            </a:endParaRPr>
          </a:p>
          <a:p>
            <a:pPr>
              <a:buFont typeface="Wingdings" panose="05000000000000000000" pitchFamily="2" charset="2"/>
              <a:buNone/>
            </a:pPr>
            <a:r>
              <a:rPr lang="en-US" altLang="en-US" sz="2400" b="1" dirty="0">
                <a:solidFill>
                  <a:schemeClr val="bg1"/>
                </a:solidFill>
              </a:rPr>
              <a:t>What is the ruling in (a) and (b)?</a:t>
            </a:r>
          </a:p>
          <a:p>
            <a:pPr algn="ctr">
              <a:buFont typeface="Wingdings" panose="05000000000000000000" pitchFamily="2" charset="2"/>
              <a:buNone/>
            </a:pPr>
            <a:endParaRPr lang="en-US" altLang="en-US" sz="1800" dirty="0">
              <a:solidFill>
                <a:srgbClr val="000000"/>
              </a:solidFill>
            </a:endParaRPr>
          </a:p>
        </p:txBody>
      </p:sp>
      <p:sp>
        <p:nvSpPr>
          <p:cNvPr id="5" name="Text Box 3">
            <a:extLst>
              <a:ext uri="{FF2B5EF4-FFF2-40B4-BE49-F238E27FC236}">
                <a16:creationId xmlns:a16="http://schemas.microsoft.com/office/drawing/2014/main" id="{A1C520B9-6189-4723-85ED-6459B862B2B5}"/>
              </a:ext>
            </a:extLst>
          </p:cNvPr>
          <p:cNvSpPr txBox="1">
            <a:spLocks noChangeArrowheads="1"/>
          </p:cNvSpPr>
          <p:nvPr/>
        </p:nvSpPr>
        <p:spPr bwMode="auto">
          <a:xfrm>
            <a:off x="609600" y="304800"/>
            <a:ext cx="7696200" cy="1200329"/>
          </a:xfrm>
          <a:prstGeom prst="rect">
            <a:avLst/>
          </a:prstGeom>
          <a:noFill/>
          <a:ln w="9525">
            <a:noFill/>
            <a:miter lim="800000"/>
            <a:headEnd/>
            <a:tailEnd/>
          </a:ln>
          <a:effectLst/>
        </p:spPr>
        <p:txBody>
          <a:bodyPr wrap="square">
            <a:spAutoFit/>
          </a:bodyPr>
          <a:lstStyle/>
          <a:p>
            <a:pPr>
              <a:defRPr/>
            </a:pPr>
            <a:r>
              <a:rPr lang="en-US" sz="3600" dirty="0">
                <a:solidFill>
                  <a:srgbClr val="FFFFFF"/>
                </a:solidFill>
                <a:effectLst>
                  <a:outerShdw blurRad="38100" dist="38100" dir="2700000" algn="tl">
                    <a:srgbClr val="C0C0C0"/>
                  </a:outerShdw>
                </a:effectLst>
                <a:latin typeface="Arial Black" pitchFamily="34" charset="0"/>
                <a:ea typeface="ＭＳ Ｐゴシック" pitchFamily="1" charset="-128"/>
              </a:rPr>
              <a:t> </a:t>
            </a:r>
          </a:p>
          <a:p>
            <a:pPr algn="ctr">
              <a:buFont typeface="Wingdings" panose="05000000000000000000" pitchFamily="2" charset="2"/>
              <a:buNone/>
            </a:pPr>
            <a:r>
              <a:rPr lang="en-US" altLang="en-US" sz="3600" b="1" dirty="0">
                <a:solidFill>
                  <a:schemeClr val="bg1"/>
                </a:solidFill>
              </a:rPr>
              <a:t>Detached Catchers Equipment</a:t>
            </a:r>
          </a:p>
        </p:txBody>
      </p:sp>
    </p:spTree>
    <p:extLst>
      <p:ext uri="{BB962C8B-B14F-4D97-AF65-F5344CB8AC3E}">
        <p14:creationId xmlns:p14="http://schemas.microsoft.com/office/powerpoint/2010/main" val="1413375541"/>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009999"/>
      </a:accent1>
      <a:accent2>
        <a:srgbClr val="336699"/>
      </a:accent2>
      <a:accent3>
        <a:srgbClr val="ACB3C0"/>
      </a:accent3>
      <a:accent4>
        <a:srgbClr val="DADADA"/>
      </a:accent4>
      <a:accent5>
        <a:srgbClr val="00CCFF"/>
      </a:accent5>
      <a:accent6>
        <a:srgbClr val="FFCC00"/>
      </a:accent6>
      <a:hlink>
        <a:srgbClr val="0000FF"/>
      </a:hlink>
      <a:folHlink>
        <a:srgbClr val="FF00FF"/>
      </a:folHlink>
    </a:clrScheme>
    <a:fontScheme name="Default">
      <a:majorFont>
        <a:latin typeface="Tahoma"/>
        <a:ea typeface="Tahoma"/>
        <a:cs typeface="Tahoma"/>
      </a:majorFont>
      <a:minorFont>
        <a:latin typeface="Tahoma"/>
        <a:ea typeface="Tahoma"/>
        <a:cs typeface="Tahom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5481"/>
            </a:solidFill>
            <a:effectLst/>
            <a:uFill>
              <a:solidFill>
                <a:srgbClr val="2B5481"/>
              </a:solidFill>
            </a:uFill>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712</Words>
  <Application>Microsoft Office PowerPoint</Application>
  <PresentationFormat>On-screen Show (4:3)</PresentationFormat>
  <Paragraphs>122</Paragraphs>
  <Slides>28</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MS PGothic</vt:lpstr>
      <vt:lpstr>Arial</vt:lpstr>
      <vt:lpstr>Arial Black</vt:lpstr>
      <vt:lpstr>Calibri</vt:lpstr>
      <vt:lpstr>Cambria</vt:lpstr>
      <vt:lpstr>Helvetica</vt:lpstr>
      <vt:lpstr>Tahoma</vt:lpstr>
      <vt:lpstr>Times New Roman</vt:lpstr>
      <vt:lpstr>Wingdings</vt:lpstr>
      <vt:lpstr>1_Default</vt:lpstr>
      <vt:lpstr>Tyler TASO Lone Star Softball Chapter Training</vt:lpstr>
      <vt:lpstr>Training  Outline</vt:lpstr>
      <vt:lpstr>2020 Meeting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Uniform</vt:lpstr>
      <vt:lpstr>PowerPoint Presentation</vt:lpstr>
      <vt:lpstr>Questions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Cremeans</dc:creator>
  <cp:lastModifiedBy>Tom Cremeans</cp:lastModifiedBy>
  <cp:revision>25</cp:revision>
  <dcterms:created xsi:type="dcterms:W3CDTF">2019-02-23T23:52:42Z</dcterms:created>
  <dcterms:modified xsi:type="dcterms:W3CDTF">2019-12-08T17:18:45Z</dcterms:modified>
</cp:coreProperties>
</file>