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60" r:id="rId5"/>
    <p:sldId id="274" r:id="rId6"/>
    <p:sldId id="276" r:id="rId7"/>
    <p:sldId id="272" r:id="rId8"/>
    <p:sldId id="277" r:id="rId9"/>
    <p:sldId id="273" r:id="rId10"/>
    <p:sldId id="275" r:id="rId11"/>
    <p:sldId id="278" r:id="rId12"/>
    <p:sldId id="279" r:id="rId13"/>
    <p:sldId id="280" r:id="rId14"/>
    <p:sldId id="281" r:id="rId15"/>
    <p:sldId id="283" r:id="rId16"/>
    <p:sldId id="258" r:id="rId17"/>
    <p:sldId id="259" r:id="rId18"/>
    <p:sldId id="284" r:id="rId19"/>
    <p:sldId id="262" r:id="rId20"/>
    <p:sldId id="261" r:id="rId21"/>
    <p:sldId id="263" r:id="rId22"/>
    <p:sldId id="264" r:id="rId23"/>
    <p:sldId id="265" r:id="rId24"/>
    <p:sldId id="266" r:id="rId25"/>
    <p:sldId id="267" r:id="rId26"/>
    <p:sldId id="27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AB1DF-B114-4424-A4EC-5DB72D6DD7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714681-B44A-44EE-BD5B-888FF472F3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E97ED0-5576-41E6-8549-1A303E105A7E}"/>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596298E2-623E-4A4E-946E-7E9D4D4845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E2547F-422C-4F84-80CE-E295DD7D5316}"/>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756474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01929-7EFC-4BA4-9378-F8F3B95A44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F0790A-3D96-45B8-BF1E-90C4CD4808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27D39-E39D-4937-9B93-E766D7029475}"/>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BFDA1C35-EF04-4AE6-B040-C8255459DC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D9E91-55B3-4CC0-B09A-8E600767A364}"/>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114669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D243A5-94E9-47F9-8E69-1154E6BB9F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0B3C9F-F647-40FC-9E0B-0FF115294D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1836B-15CC-4455-8B56-3DC1CAA0E51F}"/>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32BFB088-4D25-43ED-A4E5-3571DB3D2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285D0-9C6F-48BF-8C16-4FC59A38089F}"/>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09345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870C9-1D16-463F-B548-0A725D6417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0B8127-53AF-4C7D-BFA1-B05C6F2BE1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8CD16F-906E-485B-ACBC-883051ECE0D5}"/>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C488399A-2D42-4F0B-84AD-B2FFD6194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43C23-EFDA-4798-9A95-93DCDCCE976A}"/>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10734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52B99-E598-461D-AC61-C8703FE539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06656-A1CC-4D5D-B2E6-887939C45F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178DD9-6D51-4BDE-8818-DEB1B9AA7BDF}"/>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A2F4018C-15F8-4A8D-B946-DCF2B5B35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EBC664-B25D-4E3E-92C8-40E30DD696E4}"/>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24255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8F5B-B4B8-4EA5-90E4-F6AC216E43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AA25A-F556-47BA-8379-F36467BAE9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D7E7F7-D601-4DC1-97D3-1F0324A75D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A0FA30-6AEE-4A9A-874F-0A89FA6F1D94}"/>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6" name="Footer Placeholder 5">
            <a:extLst>
              <a:ext uri="{FF2B5EF4-FFF2-40B4-BE49-F238E27FC236}">
                <a16:creationId xmlns:a16="http://schemas.microsoft.com/office/drawing/2014/main" id="{F66D91C2-FA31-4F88-B7CE-C2F298EC3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1117BD-C1BC-4B58-A2A2-3366B326BDEB}"/>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31391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24F40-4C03-45BF-BA1C-C07C8C8E3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590119-63EF-478A-A275-545B67A7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3261A0-0F39-46F9-A973-422DCA60C3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126557-0DC8-4130-AC83-39FBC4700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46B35E-2277-4A7F-8F94-83EE9FDF0E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5F1057-8B89-432C-B4D0-9EF4C87B46AC}"/>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8" name="Footer Placeholder 7">
            <a:extLst>
              <a:ext uri="{FF2B5EF4-FFF2-40B4-BE49-F238E27FC236}">
                <a16:creationId xmlns:a16="http://schemas.microsoft.com/office/drawing/2014/main" id="{771882B3-DE5A-47DB-86DC-76BF67BA6F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BBD2D3-92AB-47F3-BF00-3A197CC6A7E8}"/>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363929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262A5-A626-46A2-91E0-AEA3676633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093EE7-8299-481B-9112-F6F62A5A4236}"/>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4" name="Footer Placeholder 3">
            <a:extLst>
              <a:ext uri="{FF2B5EF4-FFF2-40B4-BE49-F238E27FC236}">
                <a16:creationId xmlns:a16="http://schemas.microsoft.com/office/drawing/2014/main" id="{097103D8-3C84-4ABB-BB40-24D9C886C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421FE9-381C-472A-9C38-8EF6721942BB}"/>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140107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C15931-A5AD-4B80-A0D0-AB7AE162F9BB}"/>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3" name="Footer Placeholder 2">
            <a:extLst>
              <a:ext uri="{FF2B5EF4-FFF2-40B4-BE49-F238E27FC236}">
                <a16:creationId xmlns:a16="http://schemas.microsoft.com/office/drawing/2014/main" id="{915C62D2-1FDC-4642-A8A2-4F036DDE9F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577986-BAFD-4482-B2AC-F8B1A794B8EE}"/>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84538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29333-75BF-4E73-BADD-FAB54B5317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C5C5CA-75DE-49E1-9053-DB67C1FA8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022C75-86A6-4D57-A3E7-324D79D63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9A0CFE-67DF-45CC-AC25-8ED037900E47}"/>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6" name="Footer Placeholder 5">
            <a:extLst>
              <a:ext uri="{FF2B5EF4-FFF2-40B4-BE49-F238E27FC236}">
                <a16:creationId xmlns:a16="http://schemas.microsoft.com/office/drawing/2014/main" id="{55431369-548E-4310-AA77-57F61B930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2052CD-569C-4D4B-82E2-F4FD6E15F9A4}"/>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69356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943F-3A66-484F-BFB2-0F7F1D817B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EEC90-21CE-431A-A813-77C33C56E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064A2F-AF10-4722-AE9A-4F90F86C1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96AD50-1F02-49F8-9C31-DC31E474460C}"/>
              </a:ext>
            </a:extLst>
          </p:cNvPr>
          <p:cNvSpPr>
            <a:spLocks noGrp="1"/>
          </p:cNvSpPr>
          <p:nvPr>
            <p:ph type="dt" sz="half" idx="10"/>
          </p:nvPr>
        </p:nvSpPr>
        <p:spPr/>
        <p:txBody>
          <a:bodyPr/>
          <a:lstStyle/>
          <a:p>
            <a:fld id="{064F0D76-E674-4F99-BAD1-B7C177C17BB5}" type="datetimeFigureOut">
              <a:rPr lang="en-US" smtClean="0"/>
              <a:t>12/4/2017</a:t>
            </a:fld>
            <a:endParaRPr lang="en-US"/>
          </a:p>
        </p:txBody>
      </p:sp>
      <p:sp>
        <p:nvSpPr>
          <p:cNvPr id="6" name="Footer Placeholder 5">
            <a:extLst>
              <a:ext uri="{FF2B5EF4-FFF2-40B4-BE49-F238E27FC236}">
                <a16:creationId xmlns:a16="http://schemas.microsoft.com/office/drawing/2014/main" id="{AD78E8D8-956A-42C4-A796-7F57DD0CDE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FC6DF-CAC3-400D-9E70-B2DB1B78A77D}"/>
              </a:ext>
            </a:extLst>
          </p:cNvPr>
          <p:cNvSpPr>
            <a:spLocks noGrp="1"/>
          </p:cNvSpPr>
          <p:nvPr>
            <p:ph type="sldNum" sz="quarter" idx="12"/>
          </p:nvPr>
        </p:nvSpPr>
        <p:spPr/>
        <p:txBody>
          <a:bodyPr/>
          <a:lstStyle/>
          <a:p>
            <a:fld id="{EE96058F-7198-42C5-9E4E-BF0BF5A84AF2}" type="slidenum">
              <a:rPr lang="en-US" smtClean="0"/>
              <a:t>‹#›</a:t>
            </a:fld>
            <a:endParaRPr lang="en-US"/>
          </a:p>
        </p:txBody>
      </p:sp>
    </p:spTree>
    <p:extLst>
      <p:ext uri="{BB962C8B-B14F-4D97-AF65-F5344CB8AC3E}">
        <p14:creationId xmlns:p14="http://schemas.microsoft.com/office/powerpoint/2010/main" val="272896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51CE9-72F1-4BAA-AB2C-EECADA07BF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109814-EB34-45E5-869A-586943EF4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C55D-6F7F-4E9E-BBF0-8EA1D4770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F0D76-E674-4F99-BAD1-B7C177C17BB5}" type="datetimeFigureOut">
              <a:rPr lang="en-US" smtClean="0"/>
              <a:t>12/4/2017</a:t>
            </a:fld>
            <a:endParaRPr lang="en-US"/>
          </a:p>
        </p:txBody>
      </p:sp>
      <p:sp>
        <p:nvSpPr>
          <p:cNvPr id="5" name="Footer Placeholder 4">
            <a:extLst>
              <a:ext uri="{FF2B5EF4-FFF2-40B4-BE49-F238E27FC236}">
                <a16:creationId xmlns:a16="http://schemas.microsoft.com/office/drawing/2014/main" id="{643C89F6-B8EE-4346-9E46-4F13D88DB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7387CF-5341-4F96-A608-CE1488EB6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6058F-7198-42C5-9E4E-BF0BF5A84AF2}" type="slidenum">
              <a:rPr lang="en-US" smtClean="0"/>
              <a:t>‹#›</a:t>
            </a:fld>
            <a:endParaRPr lang="en-US"/>
          </a:p>
        </p:txBody>
      </p:sp>
    </p:spTree>
    <p:extLst>
      <p:ext uri="{BB962C8B-B14F-4D97-AF65-F5344CB8AC3E}">
        <p14:creationId xmlns:p14="http://schemas.microsoft.com/office/powerpoint/2010/main" val="1575395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BF1E-56BF-4B95-88D2-D32DB4EBE53A}"/>
              </a:ext>
            </a:extLst>
          </p:cNvPr>
          <p:cNvSpPr>
            <a:spLocks noGrp="1"/>
          </p:cNvSpPr>
          <p:nvPr>
            <p:ph type="ctrTitle"/>
          </p:nvPr>
        </p:nvSpPr>
        <p:spPr/>
        <p:txBody>
          <a:bodyPr/>
          <a:lstStyle/>
          <a:p>
            <a:r>
              <a:rPr lang="en-US" b="1" dirty="0">
                <a:solidFill>
                  <a:srgbClr val="0070C0"/>
                </a:solidFill>
              </a:rPr>
              <a:t>Tyler Lonestar Softball Chapter</a:t>
            </a:r>
          </a:p>
        </p:txBody>
      </p:sp>
      <p:sp>
        <p:nvSpPr>
          <p:cNvPr id="3" name="Subtitle 2">
            <a:extLst>
              <a:ext uri="{FF2B5EF4-FFF2-40B4-BE49-F238E27FC236}">
                <a16:creationId xmlns:a16="http://schemas.microsoft.com/office/drawing/2014/main" id="{FFAD1072-8B82-4D0B-B307-44F63F20D322}"/>
              </a:ext>
            </a:extLst>
          </p:cNvPr>
          <p:cNvSpPr>
            <a:spLocks noGrp="1"/>
          </p:cNvSpPr>
          <p:nvPr>
            <p:ph type="subTitle" idx="1"/>
          </p:nvPr>
        </p:nvSpPr>
        <p:spPr>
          <a:xfrm>
            <a:off x="1524000" y="3829878"/>
            <a:ext cx="9144000" cy="1427922"/>
          </a:xfrm>
        </p:spPr>
        <p:txBody>
          <a:bodyPr>
            <a:normAutofit/>
          </a:bodyPr>
          <a:lstStyle/>
          <a:p>
            <a:r>
              <a:rPr lang="en-US" sz="4000" b="1" dirty="0"/>
              <a:t>Week One Training </a:t>
            </a:r>
          </a:p>
          <a:p>
            <a:r>
              <a:rPr lang="en-US" sz="4000" b="1" dirty="0">
                <a:solidFill>
                  <a:srgbClr val="FF0000"/>
                </a:solidFill>
              </a:rPr>
              <a:t>December 3, 2017</a:t>
            </a:r>
          </a:p>
        </p:txBody>
      </p:sp>
    </p:spTree>
    <p:extLst>
      <p:ext uri="{BB962C8B-B14F-4D97-AF65-F5344CB8AC3E}">
        <p14:creationId xmlns:p14="http://schemas.microsoft.com/office/powerpoint/2010/main" val="418382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1187" y="2141589"/>
            <a:ext cx="6385744" cy="4155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220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5652" y="2359742"/>
            <a:ext cx="5869858" cy="3850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4180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387" y="2153265"/>
            <a:ext cx="10073148" cy="4418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840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9340" y="2379254"/>
            <a:ext cx="9467850" cy="410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6153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5935" y="2310887"/>
            <a:ext cx="6533536" cy="3367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6319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an Arbiter Pay Account</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7729" y="2094269"/>
            <a:ext cx="7152968" cy="435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3017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normAutofit fontScale="90000"/>
          </a:bodyPr>
          <a:lstStyle/>
          <a:p>
            <a:pPr algn="ctr">
              <a:lnSpc>
                <a:spcPct val="107000"/>
              </a:lnSpc>
              <a:spcBef>
                <a:spcPts val="0"/>
              </a:spcBef>
              <a:spcAft>
                <a:spcPts val="800"/>
              </a:spcAft>
            </a:pPr>
            <a:r>
              <a:rPr lang="en-US"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What you need to take care of to be a member in good standing</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pPr marL="0" indent="0">
              <a:buNone/>
            </a:pPr>
            <a:endParaRPr lang="en-US" dirty="0"/>
          </a:p>
          <a:p>
            <a:pPr marL="0" indent="0">
              <a:buNone/>
            </a:pPr>
            <a:r>
              <a:rPr lang="en-US" dirty="0">
                <a:latin typeface="Calibri" panose="020F0502020204030204" pitchFamily="34" charset="0"/>
                <a:ea typeface="Calibri" panose="020F0502020204030204" pitchFamily="34" charset="0"/>
                <a:cs typeface="Times New Roman" panose="02020603050405020304" pitchFamily="18" charset="0"/>
              </a:rPr>
              <a:t>a. Pay your State Dues</a:t>
            </a:r>
          </a:p>
          <a:p>
            <a:pPr marL="0" marR="0" lvl="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b. Work the Chapter Tournament or Pay your Local Dues and Fine.</a:t>
            </a:r>
          </a:p>
          <a:p>
            <a:pPr marL="0" marR="0" lvl="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c. Attend either the State Meeting, Regional Clinic, or the Online Clinic.</a:t>
            </a:r>
          </a:p>
          <a:p>
            <a:pPr marL="0" marR="0" lvl="0" indent="0">
              <a:lnSpc>
                <a:spcPct val="107000"/>
              </a:lnSpc>
              <a:spcBef>
                <a:spcPts val="0"/>
              </a:spcBef>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d. Take and pass the test with a minimum score of 70 to be eligible for the Regular Season and a 80 or better to be eligible for Post Season consideration. </a:t>
            </a:r>
          </a:p>
          <a:p>
            <a:pPr marL="0" marR="0" lvl="0" indent="0">
              <a:lnSpc>
                <a:spcPct val="107000"/>
              </a:lnSpc>
              <a:spcBef>
                <a:spcPts val="0"/>
              </a:spcBef>
              <a:spcAft>
                <a:spcPts val="8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6799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lnSpc>
                <a:spcPct val="107000"/>
              </a:lnSpc>
              <a:spcBef>
                <a:spcPts val="0"/>
              </a:spcBef>
              <a:spcAft>
                <a:spcPts val="800"/>
              </a:spcAft>
            </a:pPr>
            <a:r>
              <a:rPr lang="en-US"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UNIFORM</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fontScale="77500" lnSpcReduction="20000"/>
          </a:bodyPr>
          <a:lstStyle/>
          <a:p>
            <a:pPr marL="0" indent="0">
              <a:buNone/>
            </a:pPr>
            <a:r>
              <a:rPr lang="en-US" sz="2400" b="1" dirty="0"/>
              <a:t>Worn:</a:t>
            </a:r>
          </a:p>
          <a:p>
            <a:pPr marL="0" indent="0">
              <a:buNone/>
            </a:pPr>
            <a:r>
              <a:rPr lang="en-US" sz="2400" dirty="0"/>
              <a:t>Powder Blue Shirt                 			White Undershirt for Powder Blue</a:t>
            </a:r>
          </a:p>
          <a:p>
            <a:pPr marL="0" indent="0">
              <a:buNone/>
            </a:pPr>
            <a:r>
              <a:rPr lang="en-US" sz="2400" dirty="0"/>
              <a:t>Navy Blue Shirt				Navy Blue or Black Undershirt for Navy Blue</a:t>
            </a:r>
          </a:p>
          <a:p>
            <a:pPr marL="0" indent="0">
              <a:buNone/>
            </a:pPr>
            <a:r>
              <a:rPr lang="en-US" sz="2400" dirty="0"/>
              <a:t>Heather Gray Western Cut Pants		Black Belt 1-1/4”</a:t>
            </a:r>
          </a:p>
          <a:p>
            <a:pPr marL="0" indent="0">
              <a:buNone/>
            </a:pPr>
            <a:r>
              <a:rPr lang="en-US" sz="2400" dirty="0"/>
              <a:t>Black or Navy Blue Calf Socks		Black Shoes/Plate Shoes</a:t>
            </a:r>
          </a:p>
          <a:p>
            <a:pPr marL="0" indent="0">
              <a:buNone/>
            </a:pPr>
            <a:r>
              <a:rPr lang="en-US" sz="2400" dirty="0"/>
              <a:t>TASO Hat					Jacket (College Softball)</a:t>
            </a:r>
          </a:p>
          <a:p>
            <a:pPr marL="0" indent="0">
              <a:buNone/>
            </a:pPr>
            <a:endParaRPr lang="en-US" sz="2400" dirty="0"/>
          </a:p>
          <a:p>
            <a:pPr marL="0" indent="0">
              <a:buNone/>
            </a:pPr>
            <a:r>
              <a:rPr lang="en-US" sz="2400" b="1" dirty="0"/>
              <a:t>Additional Equipment Needed:</a:t>
            </a:r>
          </a:p>
          <a:p>
            <a:pPr marL="0" indent="0">
              <a:buNone/>
            </a:pPr>
            <a:r>
              <a:rPr lang="en-US" sz="2400" dirty="0"/>
              <a:t>Chest Protector			Mask			Shin Guards</a:t>
            </a:r>
          </a:p>
          <a:p>
            <a:pPr marL="0" indent="0">
              <a:buNone/>
            </a:pPr>
            <a:r>
              <a:rPr lang="en-US" sz="2400" dirty="0"/>
              <a:t>Cup				Indicator			Ball Bag (Navy Blue) 1 or 2</a:t>
            </a:r>
          </a:p>
          <a:p>
            <a:pPr marL="0" indent="0">
              <a:buNone/>
            </a:pPr>
            <a:r>
              <a:rPr lang="en-US" sz="2400" dirty="0"/>
              <a:t>Brush				Coin (For flipping)		Time Piece</a:t>
            </a:r>
          </a:p>
          <a:p>
            <a:pPr marL="0" marR="0" indent="0" algn="ctr">
              <a:lnSpc>
                <a:spcPct val="107000"/>
              </a:lnSpc>
              <a:spcBef>
                <a:spcPts val="0"/>
              </a:spcBef>
              <a:spcAft>
                <a:spcPts val="8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406649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lnSpc>
                <a:spcPct val="107000"/>
              </a:lnSpc>
              <a:spcBef>
                <a:spcPts val="0"/>
              </a:spcBef>
              <a:spcAft>
                <a:spcPts val="800"/>
              </a:spcAft>
            </a:pPr>
            <a:r>
              <a:rPr lang="en-US"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UNIFORM</a:t>
            </a: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8734" y="1651818"/>
            <a:ext cx="7521679" cy="4675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2897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Taking Care of Business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lnSpcReduction="10000"/>
          </a:bodyPr>
          <a:lstStyle/>
          <a:p>
            <a:endParaRPr lang="en-US" dirty="0"/>
          </a:p>
          <a:p>
            <a:pPr lvl="0"/>
            <a:r>
              <a:rPr lang="en-US" dirty="0"/>
              <a:t>Calling your partner once you learn you have a contest together, the plate umpire for the Varsity Contest is the Crew Chief and is responsible for initiating contact. If the Crew Chief does not initiate communications, then the partner should initiate.</a:t>
            </a:r>
          </a:p>
          <a:p>
            <a:pPr lvl="0"/>
            <a:r>
              <a:rPr lang="en-US" dirty="0"/>
              <a:t>Determine what color you are going to wear.</a:t>
            </a:r>
          </a:p>
          <a:p>
            <a:pPr lvl="0"/>
            <a:r>
              <a:rPr lang="en-US" dirty="0"/>
              <a:t>Determine if you may be able to ride together, if not determine where and what time to meet either onsite or prior to the site.</a:t>
            </a:r>
          </a:p>
          <a:p>
            <a:pPr lvl="0"/>
            <a:r>
              <a:rPr lang="en-US" dirty="0"/>
              <a:t>Call to 2 Board Members if you have something out of the ordinary to include a Fan, Coach, or Player ejection.</a:t>
            </a:r>
          </a:p>
          <a:p>
            <a:pPr marL="0" lvl="0" indent="0">
              <a:buNone/>
            </a:pPr>
            <a:endParaRPr lang="en-US" dirty="0"/>
          </a:p>
          <a:p>
            <a:endParaRPr lang="en-US" dirty="0"/>
          </a:p>
        </p:txBody>
      </p:sp>
    </p:spTree>
    <p:extLst>
      <p:ext uri="{BB962C8B-B14F-4D97-AF65-F5344CB8AC3E}">
        <p14:creationId xmlns:p14="http://schemas.microsoft.com/office/powerpoint/2010/main" val="139332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Training Outline</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pPr marL="0" indent="0">
              <a:buNone/>
            </a:pPr>
            <a:r>
              <a:rPr lang="en-US" dirty="0"/>
              <a:t>Arbiter Training and familiarization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What you must do to be a member in good standing</a:t>
            </a:r>
          </a:p>
          <a:p>
            <a:pPr marL="0" indent="0">
              <a:buNone/>
            </a:pPr>
            <a:r>
              <a:rPr lang="en-US" dirty="0"/>
              <a:t>Uniform</a:t>
            </a:r>
          </a:p>
          <a:p>
            <a:pPr marL="0" indent="0">
              <a:buNone/>
            </a:pPr>
            <a:r>
              <a:rPr lang="en-US" dirty="0"/>
              <a:t>Taking care of your business</a:t>
            </a:r>
          </a:p>
          <a:p>
            <a:pPr marL="0" indent="0">
              <a:buNone/>
            </a:pPr>
            <a:r>
              <a:rPr lang="en-US" dirty="0"/>
              <a:t>Scrimmage Expectancies</a:t>
            </a:r>
          </a:p>
          <a:p>
            <a:pPr marL="0" indent="0">
              <a:buNone/>
            </a:pPr>
            <a:r>
              <a:rPr lang="en-US" dirty="0"/>
              <a:t>Physical Fitness</a:t>
            </a:r>
          </a:p>
          <a:p>
            <a:pPr marL="0" indent="0">
              <a:buNone/>
            </a:pPr>
            <a:r>
              <a:rPr lang="en-US" dirty="0"/>
              <a:t>Rule 2 Definitions</a:t>
            </a:r>
          </a:p>
          <a:p>
            <a:pPr marL="0" indent="0">
              <a:buNone/>
            </a:pPr>
            <a:endParaRPr lang="en-US" dirty="0"/>
          </a:p>
        </p:txBody>
      </p:sp>
    </p:spTree>
    <p:extLst>
      <p:ext uri="{BB962C8B-B14F-4D97-AF65-F5344CB8AC3E}">
        <p14:creationId xmlns:p14="http://schemas.microsoft.com/office/powerpoint/2010/main" val="3125496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Taking Care of Business </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lvl="0"/>
            <a:r>
              <a:rPr lang="en-US" dirty="0"/>
              <a:t>Remember for all contests that you are assigned you are expected to be onsite by no less than 30 minutes prior to the start time of the contest.</a:t>
            </a:r>
          </a:p>
          <a:p>
            <a:pPr lvl="0"/>
            <a:r>
              <a:rPr lang="en-US" dirty="0"/>
              <a:t>Once on site find the home head coach and let them know that you are there and that you and your partner will get ready and be back on the field prior to 10 minutes before the contest will start.</a:t>
            </a:r>
          </a:p>
          <a:p>
            <a:pPr lvl="0"/>
            <a:r>
              <a:rPr lang="en-US" dirty="0"/>
              <a:t>Remember “If you deviate, then you must communicate”.</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2399115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fontScale="92500"/>
          </a:bodyPr>
          <a:lstStyle/>
          <a:p>
            <a:endParaRPr lang="en-US" dirty="0"/>
          </a:p>
          <a:p>
            <a:pPr lvl="0"/>
            <a:r>
              <a:rPr lang="en-US" dirty="0"/>
              <a:t>Remember we are there to provide a service to the schools that choose to use us. Also remember you represent Tyler Softball Chapter.</a:t>
            </a:r>
          </a:p>
          <a:p>
            <a:pPr lvl="0"/>
            <a:r>
              <a:rPr lang="en-US" dirty="0"/>
              <a:t>Once you receive notice either from the scrimmage Leader or Arbiter make sure that you have all your equipment ready.</a:t>
            </a:r>
          </a:p>
          <a:p>
            <a:pPr lvl="0"/>
            <a:r>
              <a:rPr lang="en-US" dirty="0"/>
              <a:t>It is not required that you wear your uniform during scrimmages, however you will still need to wear clothing that your plate gear fits under.</a:t>
            </a:r>
          </a:p>
          <a:p>
            <a:pPr lvl="0"/>
            <a:r>
              <a:rPr lang="en-US" dirty="0"/>
              <a:t>The scrimmage leader will make contact with all the members that are scheduled to be at the scrimmage with them and make sure that they know when and where to be.</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3146596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fontScale="92500" lnSpcReduction="10000"/>
          </a:bodyPr>
          <a:lstStyle/>
          <a:p>
            <a:endParaRPr lang="en-US" dirty="0"/>
          </a:p>
          <a:p>
            <a:pPr lvl="0"/>
            <a:r>
              <a:rPr lang="en-US" dirty="0"/>
              <a:t>When the scrimmage leader shows up (early) they are to get with coach. If a member shows up please wait for the scrimmage leader to get there before meeting the coach if possible, if the coach comes up to you introduce yourself and let them know that the scrimmage leader will be there shortly.</a:t>
            </a:r>
          </a:p>
          <a:p>
            <a:pPr lvl="0"/>
            <a:r>
              <a:rPr lang="en-US" dirty="0"/>
              <a:t>If the scrimmage leader is late or does not show up then the next senior person will step up and take charge. Meet with the coach and find out what their plan is for the scrimmage session.</a:t>
            </a:r>
          </a:p>
          <a:p>
            <a:pPr lvl="0"/>
            <a:r>
              <a:rPr lang="en-US" dirty="0"/>
              <a:t>After learning how the coach wants to run the scrimmage relay this to the members that are there. Plan how you would like to support the coaches desired outcome of their scrimmage.</a:t>
            </a:r>
          </a:p>
          <a:p>
            <a:pPr marL="0" lvl="0" indent="0">
              <a:buNone/>
            </a:pPr>
            <a:endParaRPr lang="en-US" dirty="0"/>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977097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lvl="0"/>
            <a:r>
              <a:rPr lang="en-US" dirty="0"/>
              <a:t>Use your fellow veterans along with yourself to work with the younger officials teaching the basics. Remember to let them work as much as possible and help them along the way.</a:t>
            </a:r>
          </a:p>
          <a:p>
            <a:pPr lvl="0"/>
            <a:r>
              <a:rPr lang="en-US" dirty="0"/>
              <a:t>After the conclusion of the scrimmage make sure that you either call or send Greg a text letting him know the scrimmage site, how long the scrimmage went, who all was there and worked, and anything that came up that needs to be passed along.</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3444281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Physical Fitness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lvl="0"/>
            <a:r>
              <a:rPr lang="en-US" dirty="0"/>
              <a:t>Take the time now to assess your state of physical fitness and the ware and tare that you will be putting your body through over the next 3 to 4 months.</a:t>
            </a:r>
          </a:p>
          <a:p>
            <a:pPr lvl="0"/>
            <a:r>
              <a:rPr lang="en-US" dirty="0"/>
              <a:t>I say this so that you can start a little training program before the beginning of the season in order to be ready for it.</a:t>
            </a:r>
          </a:p>
          <a:p>
            <a:pPr lvl="0"/>
            <a:r>
              <a:rPr lang="en-US" dirty="0"/>
              <a:t>By simply walking 2 or 3 times a week you will alter your state of physical fitness prior to the start of the season.</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591610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Rule 2- Definitions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r>
              <a:rPr lang="en-US" dirty="0"/>
              <a:t>The best place to learn “Softball” Lingo is Rule 2 in the Softball Rule Book. Here you will learn what everything means from an Appeal to Walk.</a:t>
            </a:r>
          </a:p>
          <a:p>
            <a:pPr marL="0" lvl="0" indent="0">
              <a:buNone/>
            </a:pPr>
            <a:r>
              <a:rPr lang="en-US" dirty="0"/>
              <a:t>There are 65 Sections in the 2017 Rule Book.</a:t>
            </a:r>
          </a:p>
          <a:p>
            <a:pPr marL="0" lvl="0" indent="0">
              <a:buNone/>
            </a:pPr>
            <a:endParaRPr lang="en-US" dirty="0"/>
          </a:p>
          <a:p>
            <a:pPr marL="0" lvl="0" indent="0">
              <a:buNone/>
            </a:pPr>
            <a:r>
              <a:rPr lang="en-US" dirty="0"/>
              <a:t>Let’s take a look at Rule 2</a:t>
            </a:r>
          </a:p>
          <a:p>
            <a:pPr marL="0" lvl="0" indent="0">
              <a:buNone/>
            </a:pPr>
            <a:endParaRPr lang="en-US" dirty="0"/>
          </a:p>
        </p:txBody>
      </p:sp>
    </p:spTree>
    <p:extLst>
      <p:ext uri="{BB962C8B-B14F-4D97-AF65-F5344CB8AC3E}">
        <p14:creationId xmlns:p14="http://schemas.microsoft.com/office/powerpoint/2010/main" val="109814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Questions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endParaRPr lang="en-US" dirty="0"/>
          </a:p>
          <a:p>
            <a:pPr marL="0" lvl="0" indent="0" algn="ctr">
              <a:buNone/>
            </a:pPr>
            <a:r>
              <a:rPr lang="en-US" sz="9600" dirty="0">
                <a:solidFill>
                  <a:srgbClr val="FF0000"/>
                </a:solidFill>
              </a:rPr>
              <a:t>?</a:t>
            </a:r>
          </a:p>
        </p:txBody>
      </p:sp>
    </p:spTree>
    <p:extLst>
      <p:ext uri="{BB962C8B-B14F-4D97-AF65-F5344CB8AC3E}">
        <p14:creationId xmlns:p14="http://schemas.microsoft.com/office/powerpoint/2010/main" val="120677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2017-2018 Meeting Dates</a:t>
            </a:r>
          </a:p>
        </p:txBody>
      </p:sp>
      <p:pic>
        <p:nvPicPr>
          <p:cNvPr id="102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22914" y="1518557"/>
            <a:ext cx="4669972" cy="50373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364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log in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799" y="2433484"/>
            <a:ext cx="4100052" cy="35248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1447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check and update your Profile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1770" y="2289380"/>
            <a:ext cx="7800975" cy="401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199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check and update your Profile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6663" y="2230693"/>
            <a:ext cx="6362700" cy="4317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487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check game assignments and partners</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9125" y="2540256"/>
            <a:ext cx="9229725" cy="3724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2345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check game assignments and partners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865" y="2330245"/>
            <a:ext cx="9837174" cy="3648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458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838200" y="365125"/>
            <a:ext cx="10585174" cy="1596197"/>
          </a:xfrm>
        </p:spPr>
        <p:txBody>
          <a:bodyPr>
            <a:normAutofit fontScale="90000"/>
          </a:bodyPr>
          <a:lstStyle/>
          <a:p>
            <a:pPr algn="ctr"/>
            <a:r>
              <a:rPr lang="en-US" b="1" dirty="0">
                <a:solidFill>
                  <a:srgbClr val="0070C0"/>
                </a:solidFill>
              </a:rPr>
              <a:t>Arbiter Training</a:t>
            </a:r>
            <a:br>
              <a:rPr lang="en-US" dirty="0"/>
            </a:br>
            <a:br>
              <a:rPr lang="en-US" dirty="0"/>
            </a:br>
            <a:r>
              <a:rPr lang="en-US" b="1" dirty="0"/>
              <a:t>How to set up blocks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3261" y="2144969"/>
            <a:ext cx="9077325" cy="4462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6113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824</Words>
  <Application>Microsoft Office PowerPoint</Application>
  <PresentationFormat>Widescreen</PresentationFormat>
  <Paragraphs>88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Tyler Lonestar Softball Chapter</vt:lpstr>
      <vt:lpstr>Training Outline</vt:lpstr>
      <vt:lpstr>2017-2018 Meeting Dates</vt:lpstr>
      <vt:lpstr>Arbiter Training  How to log in</vt:lpstr>
      <vt:lpstr>Arbiter Training  How to check and update your Profile</vt:lpstr>
      <vt:lpstr>Arbiter Training  How to check and update your Profile</vt:lpstr>
      <vt:lpstr>Arbiter Training  How to check game assignments and partners</vt:lpstr>
      <vt:lpstr>Arbiter Training  How to check game assignments and partners</vt:lpstr>
      <vt:lpstr>Arbiter Training  How to set up blocks</vt:lpstr>
      <vt:lpstr>Arbiter Training  How to set up an Arbiter Pay Account</vt:lpstr>
      <vt:lpstr>Arbiter Training  How to set up an Arbiter Pay Account</vt:lpstr>
      <vt:lpstr>Arbiter Training  How to set up an Arbiter Pay Account</vt:lpstr>
      <vt:lpstr>Arbiter Training  How to set up an Arbiter Pay Account</vt:lpstr>
      <vt:lpstr>Arbiter Training  How to set up an Arbiter Pay Account</vt:lpstr>
      <vt:lpstr>Arbiter Training  How to set up an Arbiter Pay Account</vt:lpstr>
      <vt:lpstr>What you need to take care of to be a member in good standing</vt:lpstr>
      <vt:lpstr>UNIFORM</vt:lpstr>
      <vt:lpstr>UNIFORM</vt:lpstr>
      <vt:lpstr>Taking Care of Business</vt:lpstr>
      <vt:lpstr>Taking Care of Business </vt:lpstr>
      <vt:lpstr>Conduct before and during scrimmages</vt:lpstr>
      <vt:lpstr>Conduct before and during scrimmages</vt:lpstr>
      <vt:lpstr>Conduct before and during scrimmages</vt:lpstr>
      <vt:lpstr>Physical Fitness</vt:lpstr>
      <vt:lpstr>Rule 2- Definitions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Tyler Lonestar Softball Chapter</dc:title>
  <dc:creator>Tom Cremeans</dc:creator>
  <cp:lastModifiedBy>Kevin</cp:lastModifiedBy>
  <cp:revision>21</cp:revision>
  <dcterms:created xsi:type="dcterms:W3CDTF">2017-11-24T02:50:05Z</dcterms:created>
  <dcterms:modified xsi:type="dcterms:W3CDTF">2017-12-04T20:36:46Z</dcterms:modified>
</cp:coreProperties>
</file>