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9" r:id="rId2"/>
    <p:sldId id="257" r:id="rId3"/>
    <p:sldId id="352" r:id="rId4"/>
    <p:sldId id="353" r:id="rId5"/>
    <p:sldId id="350" r:id="rId6"/>
    <p:sldId id="351" r:id="rId7"/>
    <p:sldId id="285" r:id="rId8"/>
    <p:sldId id="286" r:id="rId9"/>
    <p:sldId id="289" r:id="rId10"/>
    <p:sldId id="290" r:id="rId11"/>
    <p:sldId id="287" r:id="rId12"/>
    <p:sldId id="288" r:id="rId13"/>
    <p:sldId id="291" r:id="rId14"/>
    <p:sldId id="292" r:id="rId15"/>
    <p:sldId id="293" r:id="rId16"/>
    <p:sldId id="294" r:id="rId17"/>
    <p:sldId id="295" r:id="rId18"/>
    <p:sldId id="296" r:id="rId19"/>
    <p:sldId id="297" r:id="rId20"/>
    <p:sldId id="298" r:id="rId21"/>
    <p:sldId id="300" r:id="rId22"/>
    <p:sldId id="314" r:id="rId23"/>
    <p:sldId id="315" r:id="rId24"/>
    <p:sldId id="316" r:id="rId25"/>
    <p:sldId id="317" r:id="rId26"/>
    <p:sldId id="318" r:id="rId27"/>
    <p:sldId id="366" r:id="rId28"/>
    <p:sldId id="319" r:id="rId29"/>
    <p:sldId id="320" r:id="rId30"/>
    <p:sldId id="321" r:id="rId31"/>
    <p:sldId id="322" r:id="rId32"/>
    <p:sldId id="323" r:id="rId33"/>
    <p:sldId id="325" r:id="rId34"/>
    <p:sldId id="326" r:id="rId35"/>
    <p:sldId id="324" r:id="rId36"/>
    <p:sldId id="328" r:id="rId37"/>
    <p:sldId id="329" r:id="rId38"/>
    <p:sldId id="331" r:id="rId39"/>
    <p:sldId id="330" r:id="rId40"/>
    <p:sldId id="332" r:id="rId41"/>
    <p:sldId id="333" r:id="rId42"/>
    <p:sldId id="335" r:id="rId43"/>
    <p:sldId id="334" r:id="rId44"/>
    <p:sldId id="336" r:id="rId45"/>
    <p:sldId id="337" r:id="rId46"/>
    <p:sldId id="340" r:id="rId47"/>
    <p:sldId id="339" r:id="rId48"/>
    <p:sldId id="338" r:id="rId49"/>
    <p:sldId id="341" r:id="rId50"/>
    <p:sldId id="345" r:id="rId51"/>
    <p:sldId id="344" r:id="rId52"/>
    <p:sldId id="343" r:id="rId53"/>
    <p:sldId id="342" r:id="rId54"/>
    <p:sldId id="346" r:id="rId55"/>
    <p:sldId id="347" r:id="rId56"/>
    <p:sldId id="258" r:id="rId57"/>
    <p:sldId id="356" r:id="rId58"/>
    <p:sldId id="357" r:id="rId59"/>
    <p:sldId id="358" r:id="rId60"/>
    <p:sldId id="359" r:id="rId61"/>
    <p:sldId id="360" r:id="rId62"/>
    <p:sldId id="361" r:id="rId63"/>
    <p:sldId id="362" r:id="rId64"/>
    <p:sldId id="363" r:id="rId65"/>
    <p:sldId id="364" r:id="rId66"/>
    <p:sldId id="365" r:id="rId67"/>
    <p:sldId id="263" r:id="rId68"/>
    <p:sldId id="264" r:id="rId69"/>
    <p:sldId id="265" r:id="rId70"/>
    <p:sldId id="271" r:id="rId71"/>
    <p:sldId id="348" r:id="rId72"/>
    <p:sldId id="354"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B1DF-B114-4424-A4EC-5DB72D6DD7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714681-B44A-44EE-BD5B-888FF472F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97ED0-5576-41E6-8549-1A303E105A7E}"/>
              </a:ext>
            </a:extLst>
          </p:cNvPr>
          <p:cNvSpPr>
            <a:spLocks noGrp="1"/>
          </p:cNvSpPr>
          <p:nvPr>
            <p:ph type="dt" sz="half" idx="10"/>
          </p:nvPr>
        </p:nvSpPr>
        <p:spPr/>
        <p:txBody>
          <a:bodyPr/>
          <a:lstStyle/>
          <a:p>
            <a:fld id="{064F0D76-E674-4F99-BAD1-B7C177C17BB5}" type="datetimeFigureOut">
              <a:rPr lang="en-US" smtClean="0"/>
              <a:t>1/29/2018</a:t>
            </a:fld>
            <a:endParaRPr lang="en-US"/>
          </a:p>
        </p:txBody>
      </p:sp>
      <p:sp>
        <p:nvSpPr>
          <p:cNvPr id="5" name="Footer Placeholder 4">
            <a:extLst>
              <a:ext uri="{FF2B5EF4-FFF2-40B4-BE49-F238E27FC236}">
                <a16:creationId xmlns:a16="http://schemas.microsoft.com/office/drawing/2014/main" id="{596298E2-623E-4A4E-946E-7E9D4D484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2547F-422C-4F84-80CE-E295DD7D5316}"/>
              </a:ext>
            </a:extLst>
          </p:cNvPr>
          <p:cNvSpPr>
            <a:spLocks noGrp="1"/>
          </p:cNvSpPr>
          <p:nvPr>
            <p:ph type="sldNum" sz="quarter" idx="12"/>
          </p:nvPr>
        </p:nvSpPr>
        <p:spPr/>
        <p:txBody>
          <a:bodyPr/>
          <a:lstStyle/>
          <a:p>
            <a:fld id="{EE96058F-7198-42C5-9E4E-BF0BF5A84AF2}" type="slidenum">
              <a:rPr lang="en-US" smtClean="0"/>
              <a:t>‹#›</a:t>
            </a:fld>
            <a:endParaRPr lang="en-US"/>
          </a:p>
        </p:txBody>
      </p:sp>
    </p:spTree>
    <p:extLst>
      <p:ext uri="{BB962C8B-B14F-4D97-AF65-F5344CB8AC3E}">
        <p14:creationId xmlns:p14="http://schemas.microsoft.com/office/powerpoint/2010/main" val="275647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1929-7EFC-4BA4-9378-F8F3B95A44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F0790A-3D96-45B8-BF1E-90C4CD4808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27D39-E39D-4937-9B93-E766D7029475}"/>
              </a:ext>
            </a:extLst>
          </p:cNvPr>
          <p:cNvSpPr>
            <a:spLocks noGrp="1"/>
          </p:cNvSpPr>
          <p:nvPr>
            <p:ph type="dt" sz="half" idx="10"/>
          </p:nvPr>
        </p:nvSpPr>
        <p:spPr/>
        <p:txBody>
          <a:bodyPr/>
          <a:lstStyle/>
          <a:p>
            <a:fld id="{064F0D76-E674-4F99-BAD1-B7C177C17BB5}" type="datetimeFigureOut">
              <a:rPr lang="en-US" smtClean="0"/>
              <a:t>1/29/2018</a:t>
            </a:fld>
            <a:endParaRPr lang="en-US"/>
          </a:p>
        </p:txBody>
      </p:sp>
      <p:sp>
        <p:nvSpPr>
          <p:cNvPr id="5" name="Footer Placeholder 4">
            <a:extLst>
              <a:ext uri="{FF2B5EF4-FFF2-40B4-BE49-F238E27FC236}">
                <a16:creationId xmlns:a16="http://schemas.microsoft.com/office/drawing/2014/main" id="{BFDA1C35-EF04-4AE6-B040-C8255459D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D9E91-55B3-4CC0-B09A-8E600767A364}"/>
              </a:ext>
            </a:extLst>
          </p:cNvPr>
          <p:cNvSpPr>
            <a:spLocks noGrp="1"/>
          </p:cNvSpPr>
          <p:nvPr>
            <p:ph type="sldNum" sz="quarter" idx="12"/>
          </p:nvPr>
        </p:nvSpPr>
        <p:spPr/>
        <p:txBody>
          <a:bodyPr/>
          <a:lstStyle/>
          <a:p>
            <a:fld id="{EE96058F-7198-42C5-9E4E-BF0BF5A84AF2}" type="slidenum">
              <a:rPr lang="en-US" smtClean="0"/>
              <a:t>‹#›</a:t>
            </a:fld>
            <a:endParaRPr lang="en-US"/>
          </a:p>
        </p:txBody>
      </p:sp>
    </p:spTree>
    <p:extLst>
      <p:ext uri="{BB962C8B-B14F-4D97-AF65-F5344CB8AC3E}">
        <p14:creationId xmlns:p14="http://schemas.microsoft.com/office/powerpoint/2010/main" val="114669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D243A5-94E9-47F9-8E69-1154E6BB9F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0B3C9F-F647-40FC-9E0B-0FF115294D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1836B-15CC-4455-8B56-3DC1CAA0E51F}"/>
              </a:ext>
            </a:extLst>
          </p:cNvPr>
          <p:cNvSpPr>
            <a:spLocks noGrp="1"/>
          </p:cNvSpPr>
          <p:nvPr>
            <p:ph type="dt" sz="half" idx="10"/>
          </p:nvPr>
        </p:nvSpPr>
        <p:spPr/>
        <p:txBody>
          <a:bodyPr/>
          <a:lstStyle/>
          <a:p>
            <a:fld id="{064F0D76-E674-4F99-BAD1-B7C177C17BB5}" type="datetimeFigureOut">
              <a:rPr lang="en-US" smtClean="0"/>
              <a:t>1/29/2018</a:t>
            </a:fld>
            <a:endParaRPr lang="en-US"/>
          </a:p>
        </p:txBody>
      </p:sp>
      <p:sp>
        <p:nvSpPr>
          <p:cNvPr id="5" name="Footer Placeholder 4">
            <a:extLst>
              <a:ext uri="{FF2B5EF4-FFF2-40B4-BE49-F238E27FC236}">
                <a16:creationId xmlns:a16="http://schemas.microsoft.com/office/drawing/2014/main" id="{32BFB088-4D25-43ED-A4E5-3571DB3D2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285D0-9C6F-48BF-8C16-4FC59A38089F}"/>
              </a:ext>
            </a:extLst>
          </p:cNvPr>
          <p:cNvSpPr>
            <a:spLocks noGrp="1"/>
          </p:cNvSpPr>
          <p:nvPr>
            <p:ph type="sldNum" sz="quarter" idx="12"/>
          </p:nvPr>
        </p:nvSpPr>
        <p:spPr/>
        <p:txBody>
          <a:bodyPr/>
          <a:lstStyle/>
          <a:p>
            <a:fld id="{EE96058F-7198-42C5-9E4E-BF0BF5A84AF2}" type="slidenum">
              <a:rPr lang="en-US" smtClean="0"/>
              <a:t>‹#›</a:t>
            </a:fld>
            <a:endParaRPr lang="en-US"/>
          </a:p>
        </p:txBody>
      </p:sp>
    </p:spTree>
    <p:extLst>
      <p:ext uri="{BB962C8B-B14F-4D97-AF65-F5344CB8AC3E}">
        <p14:creationId xmlns:p14="http://schemas.microsoft.com/office/powerpoint/2010/main" val="209345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70C9-1D16-463F-B548-0A725D6417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B8127-53AF-4C7D-BFA1-B05C6F2BE1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CD16F-906E-485B-ACBC-883051ECE0D5}"/>
              </a:ext>
            </a:extLst>
          </p:cNvPr>
          <p:cNvSpPr>
            <a:spLocks noGrp="1"/>
          </p:cNvSpPr>
          <p:nvPr>
            <p:ph type="dt" sz="half" idx="10"/>
          </p:nvPr>
        </p:nvSpPr>
        <p:spPr/>
        <p:txBody>
          <a:bodyPr/>
          <a:lstStyle/>
          <a:p>
            <a:fld id="{064F0D76-E674-4F99-BAD1-B7C177C17BB5}" type="datetimeFigureOut">
              <a:rPr lang="en-US" smtClean="0"/>
              <a:t>1/29/2018</a:t>
            </a:fld>
            <a:endParaRPr lang="en-US"/>
          </a:p>
        </p:txBody>
      </p:sp>
      <p:sp>
        <p:nvSpPr>
          <p:cNvPr id="5" name="Footer Placeholder 4">
            <a:extLst>
              <a:ext uri="{FF2B5EF4-FFF2-40B4-BE49-F238E27FC236}">
                <a16:creationId xmlns:a16="http://schemas.microsoft.com/office/drawing/2014/main" id="{C488399A-2D42-4F0B-84AD-B2FFD6194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43C23-EFDA-4798-9A95-93DCDCCE976A}"/>
              </a:ext>
            </a:extLst>
          </p:cNvPr>
          <p:cNvSpPr>
            <a:spLocks noGrp="1"/>
          </p:cNvSpPr>
          <p:nvPr>
            <p:ph type="sldNum" sz="quarter" idx="12"/>
          </p:nvPr>
        </p:nvSpPr>
        <p:spPr/>
        <p:txBody>
          <a:bodyPr/>
          <a:lstStyle/>
          <a:p>
            <a:fld id="{EE96058F-7198-42C5-9E4E-BF0BF5A84AF2}" type="slidenum">
              <a:rPr lang="en-US" smtClean="0"/>
              <a:t>‹#›</a:t>
            </a:fld>
            <a:endParaRPr lang="en-US"/>
          </a:p>
        </p:txBody>
      </p:sp>
    </p:spTree>
    <p:extLst>
      <p:ext uri="{BB962C8B-B14F-4D97-AF65-F5344CB8AC3E}">
        <p14:creationId xmlns:p14="http://schemas.microsoft.com/office/powerpoint/2010/main" val="21073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2B99-E598-461D-AC61-C8703FE539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506656-A1CC-4D5D-B2E6-887939C45F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178DD9-6D51-4BDE-8818-DEB1B9AA7BDF}"/>
              </a:ext>
            </a:extLst>
          </p:cNvPr>
          <p:cNvSpPr>
            <a:spLocks noGrp="1"/>
          </p:cNvSpPr>
          <p:nvPr>
            <p:ph type="dt" sz="half" idx="10"/>
          </p:nvPr>
        </p:nvSpPr>
        <p:spPr/>
        <p:txBody>
          <a:bodyPr/>
          <a:lstStyle/>
          <a:p>
            <a:fld id="{064F0D76-E674-4F99-BAD1-B7C177C17BB5}" type="datetimeFigureOut">
              <a:rPr lang="en-US" smtClean="0"/>
              <a:t>1/29/2018</a:t>
            </a:fld>
            <a:endParaRPr lang="en-US"/>
          </a:p>
        </p:txBody>
      </p:sp>
      <p:sp>
        <p:nvSpPr>
          <p:cNvPr id="5" name="Footer Placeholder 4">
            <a:extLst>
              <a:ext uri="{FF2B5EF4-FFF2-40B4-BE49-F238E27FC236}">
                <a16:creationId xmlns:a16="http://schemas.microsoft.com/office/drawing/2014/main" id="{A2F4018C-15F8-4A8D-B946-DCF2B5B35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BC664-B25D-4E3E-92C8-40E30DD696E4}"/>
              </a:ext>
            </a:extLst>
          </p:cNvPr>
          <p:cNvSpPr>
            <a:spLocks noGrp="1"/>
          </p:cNvSpPr>
          <p:nvPr>
            <p:ph type="sldNum" sz="quarter" idx="12"/>
          </p:nvPr>
        </p:nvSpPr>
        <p:spPr/>
        <p:txBody>
          <a:bodyPr/>
          <a:lstStyle/>
          <a:p>
            <a:fld id="{EE96058F-7198-42C5-9E4E-BF0BF5A84AF2}" type="slidenum">
              <a:rPr lang="en-US" smtClean="0"/>
              <a:t>‹#›</a:t>
            </a:fld>
            <a:endParaRPr lang="en-US"/>
          </a:p>
        </p:txBody>
      </p:sp>
    </p:spTree>
    <p:extLst>
      <p:ext uri="{BB962C8B-B14F-4D97-AF65-F5344CB8AC3E}">
        <p14:creationId xmlns:p14="http://schemas.microsoft.com/office/powerpoint/2010/main" val="224255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8F5B-B4B8-4EA5-90E4-F6AC216E4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AA25A-F556-47BA-8379-F36467BAE9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D7E7F7-D601-4DC1-97D3-1F0324A75D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A0FA30-6AEE-4A9A-874F-0A89FA6F1D94}"/>
              </a:ext>
            </a:extLst>
          </p:cNvPr>
          <p:cNvSpPr>
            <a:spLocks noGrp="1"/>
          </p:cNvSpPr>
          <p:nvPr>
            <p:ph type="dt" sz="half" idx="10"/>
          </p:nvPr>
        </p:nvSpPr>
        <p:spPr/>
        <p:txBody>
          <a:bodyPr/>
          <a:lstStyle/>
          <a:p>
            <a:fld id="{064F0D76-E674-4F99-BAD1-B7C177C17BB5}" type="datetimeFigureOut">
              <a:rPr lang="en-US" smtClean="0"/>
              <a:t>1/29/2018</a:t>
            </a:fld>
            <a:endParaRPr lang="en-US"/>
          </a:p>
        </p:txBody>
      </p:sp>
      <p:sp>
        <p:nvSpPr>
          <p:cNvPr id="6" name="Footer Placeholder 5">
            <a:extLst>
              <a:ext uri="{FF2B5EF4-FFF2-40B4-BE49-F238E27FC236}">
                <a16:creationId xmlns:a16="http://schemas.microsoft.com/office/drawing/2014/main" id="{F66D91C2-FA31-4F88-B7CE-C2F298EC39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117BD-C1BC-4B58-A2A2-3366B326BDEB}"/>
              </a:ext>
            </a:extLst>
          </p:cNvPr>
          <p:cNvSpPr>
            <a:spLocks noGrp="1"/>
          </p:cNvSpPr>
          <p:nvPr>
            <p:ph type="sldNum" sz="quarter" idx="12"/>
          </p:nvPr>
        </p:nvSpPr>
        <p:spPr/>
        <p:txBody>
          <a:bodyPr/>
          <a:lstStyle/>
          <a:p>
            <a:fld id="{EE96058F-7198-42C5-9E4E-BF0BF5A84AF2}" type="slidenum">
              <a:rPr lang="en-US" smtClean="0"/>
              <a:t>‹#›</a:t>
            </a:fld>
            <a:endParaRPr lang="en-US"/>
          </a:p>
        </p:txBody>
      </p:sp>
    </p:spTree>
    <p:extLst>
      <p:ext uri="{BB962C8B-B14F-4D97-AF65-F5344CB8AC3E}">
        <p14:creationId xmlns:p14="http://schemas.microsoft.com/office/powerpoint/2010/main" val="313910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4F40-4C03-45BF-BA1C-C07C8C8E38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590119-63EF-478A-A275-545B67A7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3261A0-0F39-46F9-A973-422DCA60C3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126557-0DC8-4130-AC83-39FBC4700D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46B35E-2277-4A7F-8F94-83EE9FDF0E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5F1057-8B89-432C-B4D0-9EF4C87B46AC}"/>
              </a:ext>
            </a:extLst>
          </p:cNvPr>
          <p:cNvSpPr>
            <a:spLocks noGrp="1"/>
          </p:cNvSpPr>
          <p:nvPr>
            <p:ph type="dt" sz="half" idx="10"/>
          </p:nvPr>
        </p:nvSpPr>
        <p:spPr/>
        <p:txBody>
          <a:bodyPr/>
          <a:lstStyle/>
          <a:p>
            <a:fld id="{064F0D76-E674-4F99-BAD1-B7C177C17BB5}" type="datetimeFigureOut">
              <a:rPr lang="en-US" smtClean="0"/>
              <a:t>1/29/2018</a:t>
            </a:fld>
            <a:endParaRPr lang="en-US"/>
          </a:p>
        </p:txBody>
      </p:sp>
      <p:sp>
        <p:nvSpPr>
          <p:cNvPr id="8" name="Footer Placeholder 7">
            <a:extLst>
              <a:ext uri="{FF2B5EF4-FFF2-40B4-BE49-F238E27FC236}">
                <a16:creationId xmlns:a16="http://schemas.microsoft.com/office/drawing/2014/main" id="{771882B3-DE5A-47DB-86DC-76BF67BA6F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BBD2D3-92AB-47F3-BF00-3A197CC6A7E8}"/>
              </a:ext>
            </a:extLst>
          </p:cNvPr>
          <p:cNvSpPr>
            <a:spLocks noGrp="1"/>
          </p:cNvSpPr>
          <p:nvPr>
            <p:ph type="sldNum" sz="quarter" idx="12"/>
          </p:nvPr>
        </p:nvSpPr>
        <p:spPr/>
        <p:txBody>
          <a:bodyPr/>
          <a:lstStyle/>
          <a:p>
            <a:fld id="{EE96058F-7198-42C5-9E4E-BF0BF5A84AF2}" type="slidenum">
              <a:rPr lang="en-US" smtClean="0"/>
              <a:t>‹#›</a:t>
            </a:fld>
            <a:endParaRPr lang="en-US"/>
          </a:p>
        </p:txBody>
      </p:sp>
    </p:spTree>
    <p:extLst>
      <p:ext uri="{BB962C8B-B14F-4D97-AF65-F5344CB8AC3E}">
        <p14:creationId xmlns:p14="http://schemas.microsoft.com/office/powerpoint/2010/main" val="363929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62A5-A626-46A2-91E0-AEA3676633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93EE7-8299-481B-9112-F6F62A5A4236}"/>
              </a:ext>
            </a:extLst>
          </p:cNvPr>
          <p:cNvSpPr>
            <a:spLocks noGrp="1"/>
          </p:cNvSpPr>
          <p:nvPr>
            <p:ph type="dt" sz="half" idx="10"/>
          </p:nvPr>
        </p:nvSpPr>
        <p:spPr/>
        <p:txBody>
          <a:bodyPr/>
          <a:lstStyle/>
          <a:p>
            <a:fld id="{064F0D76-E674-4F99-BAD1-B7C177C17BB5}" type="datetimeFigureOut">
              <a:rPr lang="en-US" smtClean="0"/>
              <a:t>1/29/2018</a:t>
            </a:fld>
            <a:endParaRPr lang="en-US"/>
          </a:p>
        </p:txBody>
      </p:sp>
      <p:sp>
        <p:nvSpPr>
          <p:cNvPr id="4" name="Footer Placeholder 3">
            <a:extLst>
              <a:ext uri="{FF2B5EF4-FFF2-40B4-BE49-F238E27FC236}">
                <a16:creationId xmlns:a16="http://schemas.microsoft.com/office/drawing/2014/main" id="{097103D8-3C84-4ABB-BB40-24D9C886CC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421FE9-381C-472A-9C38-8EF6721942BB}"/>
              </a:ext>
            </a:extLst>
          </p:cNvPr>
          <p:cNvSpPr>
            <a:spLocks noGrp="1"/>
          </p:cNvSpPr>
          <p:nvPr>
            <p:ph type="sldNum" sz="quarter" idx="12"/>
          </p:nvPr>
        </p:nvSpPr>
        <p:spPr/>
        <p:txBody>
          <a:bodyPr/>
          <a:lstStyle/>
          <a:p>
            <a:fld id="{EE96058F-7198-42C5-9E4E-BF0BF5A84AF2}" type="slidenum">
              <a:rPr lang="en-US" smtClean="0"/>
              <a:t>‹#›</a:t>
            </a:fld>
            <a:endParaRPr lang="en-US"/>
          </a:p>
        </p:txBody>
      </p:sp>
    </p:spTree>
    <p:extLst>
      <p:ext uri="{BB962C8B-B14F-4D97-AF65-F5344CB8AC3E}">
        <p14:creationId xmlns:p14="http://schemas.microsoft.com/office/powerpoint/2010/main" val="140107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15931-A5AD-4B80-A0D0-AB7AE162F9BB}"/>
              </a:ext>
            </a:extLst>
          </p:cNvPr>
          <p:cNvSpPr>
            <a:spLocks noGrp="1"/>
          </p:cNvSpPr>
          <p:nvPr>
            <p:ph type="dt" sz="half" idx="10"/>
          </p:nvPr>
        </p:nvSpPr>
        <p:spPr/>
        <p:txBody>
          <a:bodyPr/>
          <a:lstStyle/>
          <a:p>
            <a:fld id="{064F0D76-E674-4F99-BAD1-B7C177C17BB5}" type="datetimeFigureOut">
              <a:rPr lang="en-US" smtClean="0"/>
              <a:t>1/29/2018</a:t>
            </a:fld>
            <a:endParaRPr lang="en-US"/>
          </a:p>
        </p:txBody>
      </p:sp>
      <p:sp>
        <p:nvSpPr>
          <p:cNvPr id="3" name="Footer Placeholder 2">
            <a:extLst>
              <a:ext uri="{FF2B5EF4-FFF2-40B4-BE49-F238E27FC236}">
                <a16:creationId xmlns:a16="http://schemas.microsoft.com/office/drawing/2014/main" id="{915C62D2-1FDC-4642-A8A2-4F036DDE9F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577986-BAFD-4482-B2AC-F8B1A794B8EE}"/>
              </a:ext>
            </a:extLst>
          </p:cNvPr>
          <p:cNvSpPr>
            <a:spLocks noGrp="1"/>
          </p:cNvSpPr>
          <p:nvPr>
            <p:ph type="sldNum" sz="quarter" idx="12"/>
          </p:nvPr>
        </p:nvSpPr>
        <p:spPr/>
        <p:txBody>
          <a:bodyPr/>
          <a:lstStyle/>
          <a:p>
            <a:fld id="{EE96058F-7198-42C5-9E4E-BF0BF5A84AF2}" type="slidenum">
              <a:rPr lang="en-US" smtClean="0"/>
              <a:t>‹#›</a:t>
            </a:fld>
            <a:endParaRPr lang="en-US"/>
          </a:p>
        </p:txBody>
      </p:sp>
    </p:spTree>
    <p:extLst>
      <p:ext uri="{BB962C8B-B14F-4D97-AF65-F5344CB8AC3E}">
        <p14:creationId xmlns:p14="http://schemas.microsoft.com/office/powerpoint/2010/main" val="284538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9333-75BF-4E73-BADD-FAB54B5317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5C5CA-75DE-49E1-9053-DB67C1FA8A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022C75-86A6-4D57-A3E7-324D79D63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9A0CFE-67DF-45CC-AC25-8ED037900E47}"/>
              </a:ext>
            </a:extLst>
          </p:cNvPr>
          <p:cNvSpPr>
            <a:spLocks noGrp="1"/>
          </p:cNvSpPr>
          <p:nvPr>
            <p:ph type="dt" sz="half" idx="10"/>
          </p:nvPr>
        </p:nvSpPr>
        <p:spPr/>
        <p:txBody>
          <a:bodyPr/>
          <a:lstStyle/>
          <a:p>
            <a:fld id="{064F0D76-E674-4F99-BAD1-B7C177C17BB5}" type="datetimeFigureOut">
              <a:rPr lang="en-US" smtClean="0"/>
              <a:t>1/29/2018</a:t>
            </a:fld>
            <a:endParaRPr lang="en-US"/>
          </a:p>
        </p:txBody>
      </p:sp>
      <p:sp>
        <p:nvSpPr>
          <p:cNvPr id="6" name="Footer Placeholder 5">
            <a:extLst>
              <a:ext uri="{FF2B5EF4-FFF2-40B4-BE49-F238E27FC236}">
                <a16:creationId xmlns:a16="http://schemas.microsoft.com/office/drawing/2014/main" id="{55431369-548E-4310-AA77-57F61B930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052CD-569C-4D4B-82E2-F4FD6E15F9A4}"/>
              </a:ext>
            </a:extLst>
          </p:cNvPr>
          <p:cNvSpPr>
            <a:spLocks noGrp="1"/>
          </p:cNvSpPr>
          <p:nvPr>
            <p:ph type="sldNum" sz="quarter" idx="12"/>
          </p:nvPr>
        </p:nvSpPr>
        <p:spPr/>
        <p:txBody>
          <a:bodyPr/>
          <a:lstStyle/>
          <a:p>
            <a:fld id="{EE96058F-7198-42C5-9E4E-BF0BF5A84AF2}" type="slidenum">
              <a:rPr lang="en-US" smtClean="0"/>
              <a:t>‹#›</a:t>
            </a:fld>
            <a:endParaRPr lang="en-US"/>
          </a:p>
        </p:txBody>
      </p:sp>
    </p:spTree>
    <p:extLst>
      <p:ext uri="{BB962C8B-B14F-4D97-AF65-F5344CB8AC3E}">
        <p14:creationId xmlns:p14="http://schemas.microsoft.com/office/powerpoint/2010/main" val="269356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943F-3A66-484F-BFB2-0F7F1D817B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8EEC90-21CE-431A-A813-77C33C56E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064A2F-AF10-4722-AE9A-4F90F86C1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96AD50-1F02-49F8-9C31-DC31E474460C}"/>
              </a:ext>
            </a:extLst>
          </p:cNvPr>
          <p:cNvSpPr>
            <a:spLocks noGrp="1"/>
          </p:cNvSpPr>
          <p:nvPr>
            <p:ph type="dt" sz="half" idx="10"/>
          </p:nvPr>
        </p:nvSpPr>
        <p:spPr/>
        <p:txBody>
          <a:bodyPr/>
          <a:lstStyle/>
          <a:p>
            <a:fld id="{064F0D76-E674-4F99-BAD1-B7C177C17BB5}" type="datetimeFigureOut">
              <a:rPr lang="en-US" smtClean="0"/>
              <a:t>1/29/2018</a:t>
            </a:fld>
            <a:endParaRPr lang="en-US"/>
          </a:p>
        </p:txBody>
      </p:sp>
      <p:sp>
        <p:nvSpPr>
          <p:cNvPr id="6" name="Footer Placeholder 5">
            <a:extLst>
              <a:ext uri="{FF2B5EF4-FFF2-40B4-BE49-F238E27FC236}">
                <a16:creationId xmlns:a16="http://schemas.microsoft.com/office/drawing/2014/main" id="{AD78E8D8-956A-42C4-A796-7F57DD0CD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FC6DF-CAC3-400D-9E70-B2DB1B78A77D}"/>
              </a:ext>
            </a:extLst>
          </p:cNvPr>
          <p:cNvSpPr>
            <a:spLocks noGrp="1"/>
          </p:cNvSpPr>
          <p:nvPr>
            <p:ph type="sldNum" sz="quarter" idx="12"/>
          </p:nvPr>
        </p:nvSpPr>
        <p:spPr/>
        <p:txBody>
          <a:bodyPr/>
          <a:lstStyle/>
          <a:p>
            <a:fld id="{EE96058F-7198-42C5-9E4E-BF0BF5A84AF2}" type="slidenum">
              <a:rPr lang="en-US" smtClean="0"/>
              <a:t>‹#›</a:t>
            </a:fld>
            <a:endParaRPr lang="en-US"/>
          </a:p>
        </p:txBody>
      </p:sp>
    </p:spTree>
    <p:extLst>
      <p:ext uri="{BB962C8B-B14F-4D97-AF65-F5344CB8AC3E}">
        <p14:creationId xmlns:p14="http://schemas.microsoft.com/office/powerpoint/2010/main" val="272896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51CE9-72F1-4BAA-AB2C-EECADA07BF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109814-EB34-45E5-869A-586943EF4A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DC55D-6F7F-4E9E-BBF0-8EA1D4770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F0D76-E674-4F99-BAD1-B7C177C17BB5}" type="datetimeFigureOut">
              <a:rPr lang="en-US" smtClean="0"/>
              <a:t>1/29/2018</a:t>
            </a:fld>
            <a:endParaRPr lang="en-US"/>
          </a:p>
        </p:txBody>
      </p:sp>
      <p:sp>
        <p:nvSpPr>
          <p:cNvPr id="5" name="Footer Placeholder 4">
            <a:extLst>
              <a:ext uri="{FF2B5EF4-FFF2-40B4-BE49-F238E27FC236}">
                <a16:creationId xmlns:a16="http://schemas.microsoft.com/office/drawing/2014/main" id="{643C89F6-B8EE-4346-9E46-4F13D88DB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387CF-5341-4F96-A608-CE1488EB6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6058F-7198-42C5-9E4E-BF0BF5A84AF2}" type="slidenum">
              <a:rPr lang="en-US" smtClean="0"/>
              <a:t>‹#›</a:t>
            </a:fld>
            <a:endParaRPr lang="en-US"/>
          </a:p>
        </p:txBody>
      </p:sp>
    </p:spTree>
    <p:extLst>
      <p:ext uri="{BB962C8B-B14F-4D97-AF65-F5344CB8AC3E}">
        <p14:creationId xmlns:p14="http://schemas.microsoft.com/office/powerpoint/2010/main" val="1575395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Tyler Softball Chapter</a:t>
            </a:r>
            <a:br>
              <a:rPr lang="en-US" dirty="0"/>
            </a:br>
            <a:r>
              <a:rPr lang="en-US" dirty="0"/>
              <a:t>January 21, 2018</a:t>
            </a:r>
          </a:p>
        </p:txBody>
      </p:sp>
      <p:sp>
        <p:nvSpPr>
          <p:cNvPr id="3" name="Content Placeholder 2"/>
          <p:cNvSpPr>
            <a:spLocks noGrp="1"/>
          </p:cNvSpPr>
          <p:nvPr>
            <p:ph idx="1"/>
          </p:nvPr>
        </p:nvSpPr>
        <p:spPr/>
        <p:txBody>
          <a:bodyPr/>
          <a:lstStyle/>
          <a:p>
            <a:pPr marL="0" indent="0" algn="ctr">
              <a:buNone/>
            </a:pPr>
            <a:r>
              <a:rPr lang="en-US" sz="3200" b="1" dirty="0"/>
              <a:t>General Meeting Agenda</a:t>
            </a:r>
          </a:p>
          <a:p>
            <a:r>
              <a:rPr lang="en-US" dirty="0"/>
              <a:t>President’s Report</a:t>
            </a:r>
          </a:p>
          <a:p>
            <a:pPr marL="0" indent="0">
              <a:buNone/>
            </a:pPr>
            <a:r>
              <a:rPr lang="en-US" dirty="0"/>
              <a:t>   a. Tournament Update </a:t>
            </a:r>
          </a:p>
          <a:p>
            <a:pPr marL="0" indent="0">
              <a:buNone/>
            </a:pPr>
            <a:r>
              <a:rPr lang="en-US" dirty="0"/>
              <a:t>   b. Pass out Rule/Case Books as needed</a:t>
            </a:r>
          </a:p>
          <a:p>
            <a:r>
              <a:rPr lang="en-US" dirty="0"/>
              <a:t>Treasure Report</a:t>
            </a:r>
          </a:p>
          <a:p>
            <a:r>
              <a:rPr lang="en-US" dirty="0"/>
              <a:t>Assigner Report</a:t>
            </a:r>
          </a:p>
          <a:p>
            <a:r>
              <a:rPr lang="en-US" dirty="0"/>
              <a:t>Training</a:t>
            </a:r>
          </a:p>
          <a:p>
            <a:r>
              <a:rPr lang="en-US" dirty="0"/>
              <a:t>Closing Remarks</a:t>
            </a:r>
          </a:p>
          <a:p>
            <a:endParaRPr lang="en-US" dirty="0"/>
          </a:p>
        </p:txBody>
      </p:sp>
    </p:spTree>
    <p:extLst>
      <p:ext uri="{BB962C8B-B14F-4D97-AF65-F5344CB8AC3E}">
        <p14:creationId xmlns:p14="http://schemas.microsoft.com/office/powerpoint/2010/main" val="214960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fontScale="62500" lnSpcReduction="20000"/>
          </a:bodyPr>
          <a:lstStyle/>
          <a:p>
            <a:pPr marL="0" indent="0" algn="ctr">
              <a:buNone/>
            </a:pPr>
            <a:r>
              <a:rPr lang="en-US" sz="4000" dirty="0"/>
              <a:t>Sample Answer</a:t>
            </a:r>
          </a:p>
          <a:p>
            <a:pPr marL="0" indent="0">
              <a:buNone/>
            </a:pPr>
            <a:r>
              <a:rPr lang="en-US" sz="4000" dirty="0"/>
              <a:t>As the plate umpire you move toward the Defensive Head Coach and they will move toward you.  You then explain that their catcher requested the walk and you the granted it. Once you announced “Dead Ball” the act became irrevocable and the batter runner was sent to 1</a:t>
            </a:r>
            <a:r>
              <a:rPr lang="en-US" sz="4000" baseline="30000" dirty="0"/>
              <a:t>st</a:t>
            </a:r>
            <a:r>
              <a:rPr lang="en-US" sz="4000" dirty="0"/>
              <a:t> Base. Coach becomes a little “Hot” and says that she never issued that command to her catcher. You say the request was command and granted and it cannot be changed. Coach still “Hot” continues that she did not issue that command to walk the batter. You have explained this twice now and are becoming a little perturbed as well so you inform the coach unless they have something else to discuss this conversation is over. The coach doesn’t like and turns away mumbling under their breath moving toward the dugout. You move back to the plate and resume play.</a:t>
            </a:r>
            <a:endParaRPr lang="en-US" dirty="0"/>
          </a:p>
        </p:txBody>
      </p:sp>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Changes/Additions</a:t>
            </a:r>
          </a:p>
        </p:txBody>
      </p:sp>
    </p:spTree>
    <p:extLst>
      <p:ext uri="{BB962C8B-B14F-4D97-AF65-F5344CB8AC3E}">
        <p14:creationId xmlns:p14="http://schemas.microsoft.com/office/powerpoint/2010/main" val="290314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Changes/Additions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pPr marL="0" indent="0" algn="ctr">
              <a:buNone/>
            </a:pPr>
            <a:r>
              <a:rPr lang="en-US" sz="4000" dirty="0"/>
              <a:t>Rule 3-2-7c:  </a:t>
            </a:r>
          </a:p>
          <a:p>
            <a:endParaRPr lang="en-US" sz="4000" dirty="0"/>
          </a:p>
          <a:p>
            <a:r>
              <a:rPr lang="en-US" sz="3600" dirty="0"/>
              <a:t>Added language to address the use and placement of the wristband playbook/play card and defines this item as a piece of equipment. It also addresses restrictions on color.</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50273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Changes/Additions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pPr marL="0" indent="0">
              <a:buNone/>
            </a:pPr>
            <a:endParaRPr lang="en-US" dirty="0"/>
          </a:p>
          <a:p>
            <a:r>
              <a:rPr lang="en-US" dirty="0"/>
              <a:t>Umpires-  Any wristband with a playbook/play card attached shall be considered equipment and is permitted as long as it is a single, solid color, and it is not optic yellow. It does not have to match the color of the upper garment. It shall only be worn on the non pitching arm.</a:t>
            </a:r>
          </a:p>
          <a:p>
            <a:r>
              <a:rPr lang="en-US" dirty="0"/>
              <a:t>We will enforce this by using common sense if the equipment is used then it is our job to ensure that it is used in the proper manner so as to not give one team an advantage over the other.</a:t>
            </a:r>
          </a:p>
          <a:p>
            <a:endParaRPr lang="en-US" dirty="0"/>
          </a:p>
          <a:p>
            <a:endParaRPr lang="en-US" dirty="0"/>
          </a:p>
        </p:txBody>
      </p:sp>
    </p:spTree>
    <p:extLst>
      <p:ext uri="{BB962C8B-B14F-4D97-AF65-F5344CB8AC3E}">
        <p14:creationId xmlns:p14="http://schemas.microsoft.com/office/powerpoint/2010/main" val="3580233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Changes/Additions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pPr marL="0" indent="0">
              <a:buNone/>
            </a:pPr>
            <a:endParaRPr lang="en-US" dirty="0"/>
          </a:p>
          <a:p>
            <a:pPr marL="0" indent="0" algn="ctr">
              <a:buNone/>
            </a:pPr>
            <a:r>
              <a:rPr lang="en-US" sz="4000" dirty="0"/>
              <a:t>Rule 3-7-1 (NOTE): </a:t>
            </a:r>
          </a:p>
          <a:p>
            <a:pPr marL="0" indent="0" algn="ctr">
              <a:buNone/>
            </a:pPr>
            <a:endParaRPr lang="en-US" sz="4000" dirty="0"/>
          </a:p>
          <a:p>
            <a:r>
              <a:rPr lang="en-US" sz="3200" dirty="0"/>
              <a:t>Provides umpires with the authority to allow a reasonable number of warm-up pitches to an incoming pitcher due to circumstances that require a pitcher to be removed by rule.</a:t>
            </a:r>
          </a:p>
          <a:p>
            <a:endParaRPr lang="en-US" dirty="0"/>
          </a:p>
          <a:p>
            <a:endParaRPr lang="en-US" dirty="0"/>
          </a:p>
        </p:txBody>
      </p:sp>
    </p:spTree>
    <p:extLst>
      <p:ext uri="{BB962C8B-B14F-4D97-AF65-F5344CB8AC3E}">
        <p14:creationId xmlns:p14="http://schemas.microsoft.com/office/powerpoint/2010/main" val="78142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Changes/Additions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pPr marL="0" indent="0" algn="ctr">
              <a:buNone/>
            </a:pPr>
            <a:endParaRPr lang="en-US" sz="4000" dirty="0"/>
          </a:p>
          <a:p>
            <a:pPr marL="0" indent="0" algn="ctr">
              <a:buNone/>
            </a:pPr>
            <a:r>
              <a:rPr lang="en-US" sz="4000" dirty="0"/>
              <a:t>Examples-</a:t>
            </a:r>
          </a:p>
          <a:p>
            <a:pPr marL="0" indent="0">
              <a:buNone/>
            </a:pPr>
            <a:r>
              <a:rPr lang="en-US" dirty="0"/>
              <a:t>   a. Injury</a:t>
            </a:r>
          </a:p>
          <a:p>
            <a:pPr marL="0" indent="0">
              <a:buNone/>
            </a:pPr>
            <a:endParaRPr lang="en-US" dirty="0"/>
          </a:p>
          <a:p>
            <a:pPr marL="0" indent="0">
              <a:buNone/>
            </a:pPr>
            <a:r>
              <a:rPr lang="en-US" dirty="0"/>
              <a:t>   b. Disqualification</a:t>
            </a:r>
          </a:p>
          <a:p>
            <a:pPr marL="0" indent="0">
              <a:buNone/>
            </a:pPr>
            <a:endParaRPr lang="en-US" dirty="0"/>
          </a:p>
          <a:p>
            <a:pPr marL="0" indent="0">
              <a:buNone/>
            </a:pPr>
            <a:r>
              <a:rPr lang="en-US" dirty="0"/>
              <a:t>   c.  Weather</a:t>
            </a:r>
          </a:p>
          <a:p>
            <a:endParaRPr lang="en-US" dirty="0"/>
          </a:p>
          <a:p>
            <a:endParaRPr lang="en-US" dirty="0"/>
          </a:p>
        </p:txBody>
      </p:sp>
    </p:spTree>
    <p:extLst>
      <p:ext uri="{BB962C8B-B14F-4D97-AF65-F5344CB8AC3E}">
        <p14:creationId xmlns:p14="http://schemas.microsoft.com/office/powerpoint/2010/main" val="130742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Changes/Additions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pPr marL="0" indent="0" algn="ctr">
              <a:buNone/>
            </a:pPr>
            <a:endParaRPr lang="en-US" sz="4000" dirty="0"/>
          </a:p>
          <a:p>
            <a:pPr marL="0" indent="0" algn="ctr">
              <a:buNone/>
            </a:pPr>
            <a:r>
              <a:rPr lang="en-US" sz="4000" dirty="0"/>
              <a:t>Rule 6-1-2b: </a:t>
            </a:r>
          </a:p>
          <a:p>
            <a:endParaRPr lang="en-US" dirty="0"/>
          </a:p>
          <a:p>
            <a:r>
              <a:rPr lang="en-US" dirty="0"/>
              <a:t>At anytime prior to the start of the pitch the pitcher may step back with the non-pivot foot with the hands together or separated. There appears to be no advantage to the hands being apart or together prior to stepping back. This rule change may also help the developing pitcher</a:t>
            </a:r>
          </a:p>
          <a:p>
            <a:endParaRPr lang="en-US" dirty="0"/>
          </a:p>
          <a:p>
            <a:endParaRPr lang="en-US" dirty="0"/>
          </a:p>
        </p:txBody>
      </p:sp>
    </p:spTree>
    <p:extLst>
      <p:ext uri="{BB962C8B-B14F-4D97-AF65-F5344CB8AC3E}">
        <p14:creationId xmlns:p14="http://schemas.microsoft.com/office/powerpoint/2010/main" val="75860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Changes/Additions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pPr marL="0" indent="0" algn="ctr">
              <a:buNone/>
            </a:pPr>
            <a:endParaRPr lang="en-US" sz="4000" dirty="0"/>
          </a:p>
          <a:p>
            <a:r>
              <a:rPr lang="en-US" dirty="0"/>
              <a:t>Clarification- </a:t>
            </a:r>
            <a:r>
              <a:rPr lang="en-US" b="1" u="sng" dirty="0"/>
              <a:t>Any step backward shall begin prior to the start of the pitch</a:t>
            </a:r>
            <a:r>
              <a:rPr lang="en-US" b="1" dirty="0"/>
              <a:t>. </a:t>
            </a:r>
            <a:r>
              <a:rPr lang="en-US" dirty="0"/>
              <a:t>(</a:t>
            </a:r>
            <a:r>
              <a:rPr lang="en-US" i="1" dirty="0">
                <a:solidFill>
                  <a:srgbClr val="FF0000"/>
                </a:solidFill>
              </a:rPr>
              <a:t>The pitch starts when one hand is taken off the ball or the pitcher makes any motion that is part of the windup after the hands have been brought together</a:t>
            </a:r>
            <a:r>
              <a:rPr lang="en-US" dirty="0"/>
              <a:t>). The step backward may end before or after the hands come together. Once the pitch has started, the pitcher shall not take more than one step which must be forward, toward the batter and simultaneous with the delivery.</a:t>
            </a:r>
          </a:p>
          <a:p>
            <a:endParaRPr lang="en-US" dirty="0"/>
          </a:p>
          <a:p>
            <a:endParaRPr lang="en-US" dirty="0"/>
          </a:p>
        </p:txBody>
      </p:sp>
    </p:spTree>
    <p:extLst>
      <p:ext uri="{BB962C8B-B14F-4D97-AF65-F5344CB8AC3E}">
        <p14:creationId xmlns:p14="http://schemas.microsoft.com/office/powerpoint/2010/main" val="10951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2018 POE’s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pPr marL="0" indent="0" algn="ctr">
              <a:buNone/>
            </a:pPr>
            <a:endParaRPr lang="en-US" sz="4000" dirty="0"/>
          </a:p>
          <a:p>
            <a:endParaRPr lang="en-US" dirty="0"/>
          </a:p>
          <a:p>
            <a:endParaRPr lang="en-US" dirty="0"/>
          </a:p>
        </p:txBody>
      </p:sp>
      <p:sp>
        <p:nvSpPr>
          <p:cNvPr id="4" name="Content Placeholder 2">
            <a:extLst>
              <a:ext uri="{FF2B5EF4-FFF2-40B4-BE49-F238E27FC236}">
                <a16:creationId xmlns:a16="http://schemas.microsoft.com/office/drawing/2014/main" id="{7B2523B7-1500-4ACF-A674-C38806F8C263}"/>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Coaches Responsibility Pregame Conference-Equipment</a:t>
            </a:r>
          </a:p>
          <a:p>
            <a:pPr marL="0" indent="0">
              <a:buFont typeface="Arial" panose="020B0604020202020204" pitchFamily="34" charset="0"/>
              <a:buNone/>
            </a:pPr>
            <a:r>
              <a:rPr lang="en-US" dirty="0"/>
              <a:t>Rule 3-2-15 Has been removed. Per Rule 4-1-2d, coaches are responsible for verifying at the pregame conference that all their players are legally and properly equipped. Coaches are encouraged to review the following rules:</a:t>
            </a:r>
          </a:p>
          <a:p>
            <a:r>
              <a:rPr lang="en-US" dirty="0"/>
              <a:t>1-4 Gloves /Mitts</a:t>
            </a:r>
          </a:p>
          <a:p>
            <a:r>
              <a:rPr lang="en-US" dirty="0"/>
              <a:t>1-5 Bats</a:t>
            </a:r>
          </a:p>
          <a:p>
            <a:r>
              <a:rPr lang="en-US" dirty="0"/>
              <a:t>1-6 Batting Helmets</a:t>
            </a:r>
          </a:p>
          <a:p>
            <a:r>
              <a:rPr lang="en-US" dirty="0"/>
              <a:t>1-7 Catchers Equipment</a:t>
            </a:r>
          </a:p>
        </p:txBody>
      </p:sp>
    </p:spTree>
    <p:extLst>
      <p:ext uri="{BB962C8B-B14F-4D97-AF65-F5344CB8AC3E}">
        <p14:creationId xmlns:p14="http://schemas.microsoft.com/office/powerpoint/2010/main" val="333123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2018 POE’s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pPr marL="0" indent="0" algn="ctr">
              <a:buNone/>
            </a:pPr>
            <a:endParaRPr lang="en-US" sz="4000" dirty="0"/>
          </a:p>
          <a:p>
            <a:endParaRPr lang="en-US" dirty="0"/>
          </a:p>
          <a:p>
            <a:endParaRPr lang="en-US" dirty="0"/>
          </a:p>
        </p:txBody>
      </p:sp>
      <p:sp>
        <p:nvSpPr>
          <p:cNvPr id="5" name="Content Placeholder 2">
            <a:extLst>
              <a:ext uri="{FF2B5EF4-FFF2-40B4-BE49-F238E27FC236}">
                <a16:creationId xmlns:a16="http://schemas.microsoft.com/office/drawing/2014/main" id="{7B2523B7-1500-4ACF-A674-C38806F8C263}"/>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3-2 Uniforms and Player Equipment</a:t>
            </a:r>
          </a:p>
          <a:p>
            <a:r>
              <a:rPr lang="en-US" dirty="0"/>
              <a:t>Penalties for illegal equipment range from correcting the problem if possible or having the equipment removed. Possible restriction to the dugout or ejection for the player and coach depending on the severity of the infraction could occur.</a:t>
            </a:r>
          </a:p>
          <a:p>
            <a:r>
              <a:rPr lang="en-US" dirty="0"/>
              <a:t>Other equipment-</a:t>
            </a:r>
          </a:p>
          <a:p>
            <a:pPr marL="0" indent="0">
              <a:buFont typeface="Arial" panose="020B0604020202020204" pitchFamily="34" charset="0"/>
              <a:buNone/>
            </a:pPr>
            <a:r>
              <a:rPr lang="en-US" dirty="0"/>
              <a:t>   Coaches should also review Rule 1-8 other equipment. To be familiar with what other equipment is permitted for players and coaches. (infielders facemasks)</a:t>
            </a:r>
          </a:p>
        </p:txBody>
      </p:sp>
    </p:spTree>
    <p:extLst>
      <p:ext uri="{BB962C8B-B14F-4D97-AF65-F5344CB8AC3E}">
        <p14:creationId xmlns:p14="http://schemas.microsoft.com/office/powerpoint/2010/main" val="261852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2018 POE’s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pPr marL="0" indent="0" algn="ctr">
              <a:buNone/>
            </a:pPr>
            <a:endParaRPr lang="en-US" sz="4000" dirty="0"/>
          </a:p>
          <a:p>
            <a:endParaRPr lang="en-US" dirty="0"/>
          </a:p>
          <a:p>
            <a:endParaRPr lang="en-US" dirty="0"/>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Hit by Pitch</a:t>
            </a:r>
          </a:p>
          <a:p>
            <a:pPr marL="0" indent="0">
              <a:buFont typeface="Arial" panose="020B0604020202020204" pitchFamily="34" charset="0"/>
              <a:buNone/>
            </a:pPr>
            <a:r>
              <a:rPr lang="en-US" dirty="0"/>
              <a:t>   Rule 8-1-2c describes a situation in which the ball is not in the strike zone (this is a dead-ball strike) and is not completely in the batter’s box (hit by pitch and awarded first base). In the area between the strike zone and completely in the batter’s box, it was intended that the batter still make an effort to avoid being hit.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Layman’s Terms- If the ball is anywhere outside of the batter’s box in the “River” a batter must make an attempt to avoid being hit. The batter’s box is the batter’s and no attempt must be made to avoid a pitched ball.</a:t>
            </a:r>
          </a:p>
        </p:txBody>
      </p:sp>
    </p:spTree>
    <p:extLst>
      <p:ext uri="{BB962C8B-B14F-4D97-AF65-F5344CB8AC3E}">
        <p14:creationId xmlns:p14="http://schemas.microsoft.com/office/powerpoint/2010/main" val="176379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President’s Report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347913"/>
            <a:ext cx="3855720" cy="298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496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2018 POE’s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pPr marL="0" indent="0" algn="ctr">
              <a:buNone/>
            </a:pPr>
            <a:endParaRPr lang="en-US" sz="4000" dirty="0"/>
          </a:p>
          <a:p>
            <a:endParaRPr lang="en-US" dirty="0"/>
          </a:p>
          <a:p>
            <a:endParaRPr lang="en-US" dirty="0"/>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Courtesy Runner for the Pitcher and/or Catcher</a:t>
            </a:r>
          </a:p>
          <a:p>
            <a:pPr marL="0" indent="0">
              <a:buFont typeface="Arial" panose="020B0604020202020204" pitchFamily="34" charset="0"/>
              <a:buNone/>
            </a:pPr>
            <a:r>
              <a:rPr lang="en-US" dirty="0"/>
              <a:t>   Rule 8-9-2 has a unique exception: When an injury or disqualification occurs in the top of the first inning to the pitcher and/or catcher identified on the lineup card and she is unable to face the first batter in the bottom of first inning, the player who ran for her is retroactively her substitute, no longer a courtesy runner. All substitution rules apply and the pitcher and/or catcher has left the game. If the pitcher and/or catcher is able to play in another position on the field, the player who ran for her is retroactively her substitute and is no longer a courtesy runner. All substitution rules apply.</a:t>
            </a:r>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2591276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3 Players, Substitutes and Coaches(Pg.30-40) </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pPr marL="0" indent="0" algn="ctr">
              <a:buNone/>
            </a:pPr>
            <a:endParaRPr lang="en-US" sz="4000" dirty="0"/>
          </a:p>
          <a:p>
            <a:r>
              <a:rPr lang="en-US" dirty="0"/>
              <a:t>Section 1: Players, Substitutes and Coaches</a:t>
            </a:r>
          </a:p>
          <a:p>
            <a:r>
              <a:rPr lang="en-US" dirty="0"/>
              <a:t>Section 2: Uniforms, Players Equipment</a:t>
            </a:r>
          </a:p>
          <a:p>
            <a:r>
              <a:rPr lang="en-US" dirty="0"/>
              <a:t>Section 3: Substituting</a:t>
            </a:r>
          </a:p>
          <a:p>
            <a:r>
              <a:rPr lang="en-US" dirty="0"/>
              <a:t>Section 4: Illegal Substitute</a:t>
            </a:r>
          </a:p>
          <a:p>
            <a:r>
              <a:rPr lang="en-US" dirty="0"/>
              <a:t>Section 5: Coaching</a:t>
            </a:r>
          </a:p>
          <a:p>
            <a:r>
              <a:rPr lang="en-US" dirty="0"/>
              <a:t>Section 6: Bench and Field Conduct</a:t>
            </a:r>
          </a:p>
          <a:p>
            <a:r>
              <a:rPr lang="en-US" dirty="0"/>
              <a:t>Section 7: Charged Conferences</a:t>
            </a:r>
          </a:p>
          <a:p>
            <a:endParaRPr lang="en-US" dirty="0"/>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196534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1 Players, Positions</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0150" y="2163651"/>
            <a:ext cx="9791700" cy="422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594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1 Players, Positions</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4096" y="1803042"/>
            <a:ext cx="10619704" cy="484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129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1 Players, Positions</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0011" y="2315169"/>
            <a:ext cx="9379576" cy="44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402" y="2764464"/>
            <a:ext cx="9362942" cy="79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62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2 Uniforms, Player Equipment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3487" y="2082006"/>
            <a:ext cx="9725025" cy="446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933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2 Uniforms, Player Equipment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102797"/>
            <a:ext cx="8991600" cy="33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2395470"/>
            <a:ext cx="9725025" cy="423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611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2 Uniforms, Player Equipment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sp>
        <p:nvSpPr>
          <p:cNvPr id="2" name="Content Placeholder 1"/>
          <p:cNvSpPr>
            <a:spLocks noGrp="1"/>
          </p:cNvSpPr>
          <p:nvPr>
            <p:ph idx="1"/>
          </p:nvPr>
        </p:nvSpPr>
        <p:spPr/>
        <p:txBody>
          <a:bodyPr/>
          <a:lstStyle/>
          <a:p>
            <a:r>
              <a:rPr lang="en-US" dirty="0"/>
              <a:t>Exception: Any wristband with a playbook/</a:t>
            </a:r>
            <a:r>
              <a:rPr lang="en-US" dirty="0" err="1"/>
              <a:t>playcard</a:t>
            </a:r>
            <a:r>
              <a:rPr lang="en-US" dirty="0"/>
              <a:t> attached shall be considered equipment and is permitted as long as it is a single, solid color, and is not optic yellow. It does not have to match the color of the upper garment. It shall only be worn on the non-pitching arm.</a:t>
            </a:r>
          </a:p>
        </p:txBody>
      </p:sp>
    </p:spTree>
    <p:extLst>
      <p:ext uri="{BB962C8B-B14F-4D97-AF65-F5344CB8AC3E}">
        <p14:creationId xmlns:p14="http://schemas.microsoft.com/office/powerpoint/2010/main" val="2348339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2 Uniforms, Player Equipment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6825" y="2539206"/>
            <a:ext cx="9658350" cy="1659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23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2 Uniforms, Player Equipment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7409" y="2164779"/>
            <a:ext cx="9639300" cy="66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38" y="2884868"/>
            <a:ext cx="9525000" cy="1105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9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Treasures’ Report</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a:buFont typeface="Arial" charset="0"/>
              <a:buChar cha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040" y="2164081"/>
            <a:ext cx="5913120" cy="382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72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2 Uniforms, Player Equipment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8250" y="2139559"/>
            <a:ext cx="9715500" cy="326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23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2 Uniforms, Player Equipment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6350" y="2056427"/>
            <a:ext cx="9639300" cy="24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502" y="4393910"/>
            <a:ext cx="9639300" cy="73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302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3 Substituting</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02397"/>
            <a:ext cx="9753600" cy="402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452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3 Substituting</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7" y="2117501"/>
            <a:ext cx="9610725" cy="39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7" y="2511380"/>
            <a:ext cx="9667875" cy="349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827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3 Substituting</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973017"/>
            <a:ext cx="9763125" cy="243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1" y="4275785"/>
            <a:ext cx="9591675" cy="159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129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3 Substituting</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2262188"/>
            <a:ext cx="9553575" cy="326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812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3 Substituting</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85975"/>
            <a:ext cx="9753600" cy="163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7" y="3750971"/>
            <a:ext cx="9648825" cy="168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424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3 Substituting</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2395470"/>
            <a:ext cx="9877425" cy="238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211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3 Substituting</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2233613"/>
            <a:ext cx="9925050" cy="3317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738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3 Substituting</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962149"/>
            <a:ext cx="9744075" cy="3910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44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Assignment Secretary’s Report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2346960"/>
            <a:ext cx="4297680"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354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4 Illegal Substitution</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005" y="2020238"/>
            <a:ext cx="9839325" cy="219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005" y="4361713"/>
            <a:ext cx="9867900" cy="64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109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4 Illegal Substitution</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2366963"/>
            <a:ext cx="9725025" cy="305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462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4 Illegal Substitution</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2633663"/>
            <a:ext cx="9915525" cy="232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51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4 Illegal Substitution</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756" y="2253400"/>
            <a:ext cx="9734550" cy="119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893" y="3258354"/>
            <a:ext cx="9820275" cy="119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373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4 Illegal Substitution</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838324"/>
            <a:ext cx="9782175" cy="4073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30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5 Coaching</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364" y="1896817"/>
            <a:ext cx="9696450" cy="69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2704563"/>
            <a:ext cx="9925050" cy="368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100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5 Coaching</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2357438"/>
            <a:ext cx="9705975" cy="291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518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5 Coaching</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2042207"/>
            <a:ext cx="9734550" cy="389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430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6 Bench and Field Conduct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32809"/>
            <a:ext cx="9906000" cy="165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3889421"/>
            <a:ext cx="9658350" cy="2569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870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6 Bench and Field Conduct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2095500"/>
            <a:ext cx="9686925" cy="288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4984124"/>
            <a:ext cx="9744075" cy="124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91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BF1E-56BF-4B95-88D2-D32DB4EBE53A}"/>
              </a:ext>
            </a:extLst>
          </p:cNvPr>
          <p:cNvSpPr>
            <a:spLocks noGrp="1"/>
          </p:cNvSpPr>
          <p:nvPr>
            <p:ph type="ctrTitle"/>
          </p:nvPr>
        </p:nvSpPr>
        <p:spPr/>
        <p:txBody>
          <a:bodyPr/>
          <a:lstStyle/>
          <a:p>
            <a:r>
              <a:rPr lang="en-US" b="1" dirty="0">
                <a:solidFill>
                  <a:srgbClr val="0070C0"/>
                </a:solidFill>
              </a:rPr>
              <a:t>Tyler Lonestar Softball Chapter</a:t>
            </a:r>
          </a:p>
        </p:txBody>
      </p:sp>
      <p:sp>
        <p:nvSpPr>
          <p:cNvPr id="3" name="Subtitle 2">
            <a:extLst>
              <a:ext uri="{FF2B5EF4-FFF2-40B4-BE49-F238E27FC236}">
                <a16:creationId xmlns:a16="http://schemas.microsoft.com/office/drawing/2014/main" id="{FFAD1072-8B82-4D0B-B307-44F63F20D322}"/>
              </a:ext>
            </a:extLst>
          </p:cNvPr>
          <p:cNvSpPr>
            <a:spLocks noGrp="1"/>
          </p:cNvSpPr>
          <p:nvPr>
            <p:ph type="subTitle" idx="1"/>
          </p:nvPr>
        </p:nvSpPr>
        <p:spPr>
          <a:xfrm>
            <a:off x="1524000" y="3829878"/>
            <a:ext cx="9144000" cy="1427922"/>
          </a:xfrm>
        </p:spPr>
        <p:txBody>
          <a:bodyPr>
            <a:normAutofit/>
          </a:bodyPr>
          <a:lstStyle/>
          <a:p>
            <a:r>
              <a:rPr lang="en-US" sz="4000" b="1" dirty="0"/>
              <a:t> Training </a:t>
            </a:r>
          </a:p>
          <a:p>
            <a:r>
              <a:rPr lang="en-US" sz="4000" b="1" dirty="0">
                <a:solidFill>
                  <a:srgbClr val="FF0000"/>
                </a:solidFill>
              </a:rPr>
              <a:t>January 21, 2018</a:t>
            </a:r>
          </a:p>
        </p:txBody>
      </p:sp>
    </p:spTree>
    <p:extLst>
      <p:ext uri="{BB962C8B-B14F-4D97-AF65-F5344CB8AC3E}">
        <p14:creationId xmlns:p14="http://schemas.microsoft.com/office/powerpoint/2010/main" val="219500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6 Bench and Field Conduct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376488"/>
            <a:ext cx="9763125" cy="3097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14438" y="5913120"/>
            <a:ext cx="10431766" cy="923330"/>
          </a:xfrm>
          <a:prstGeom prst="rect">
            <a:avLst/>
          </a:prstGeom>
          <a:noFill/>
        </p:spPr>
        <p:txBody>
          <a:bodyPr wrap="none" rtlCol="0">
            <a:spAutoFit/>
          </a:bodyPr>
          <a:lstStyle/>
          <a:p>
            <a:r>
              <a:rPr lang="en-US" b="1" dirty="0"/>
              <a:t>Article 12 (Change) No participant, coach or administrator shall use alcohol or any form of tobacco product</a:t>
            </a:r>
          </a:p>
          <a:p>
            <a:r>
              <a:rPr lang="en-US" b="1" dirty="0"/>
              <a:t>(e-cigarette or similar items) beginning with the arrival at the competition site until departure following the</a:t>
            </a:r>
          </a:p>
          <a:p>
            <a:r>
              <a:rPr lang="en-US" b="1" dirty="0"/>
              <a:t>Completion of the contest.</a:t>
            </a:r>
          </a:p>
        </p:txBody>
      </p:sp>
    </p:spTree>
    <p:extLst>
      <p:ext uri="{BB962C8B-B14F-4D97-AF65-F5344CB8AC3E}">
        <p14:creationId xmlns:p14="http://schemas.microsoft.com/office/powerpoint/2010/main" val="1825784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6 Bench and Field Conduct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00" y="1930825"/>
            <a:ext cx="9705975" cy="226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980" y="4198512"/>
            <a:ext cx="9591675" cy="183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282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6 Bench and Field Conduct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2173981"/>
            <a:ext cx="9877425" cy="373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99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6 Bench and Field Conduct</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2" y="2453962"/>
            <a:ext cx="9744075" cy="72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2" y="3183262"/>
            <a:ext cx="9639300" cy="173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69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7 Charged Conferences</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971675"/>
            <a:ext cx="9925050" cy="356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10640" y="5715000"/>
            <a:ext cx="9837052" cy="923330"/>
          </a:xfrm>
          <a:prstGeom prst="rect">
            <a:avLst/>
          </a:prstGeom>
          <a:noFill/>
        </p:spPr>
        <p:txBody>
          <a:bodyPr wrap="none" rtlCol="0">
            <a:spAutoFit/>
          </a:bodyPr>
          <a:lstStyle/>
          <a:p>
            <a:r>
              <a:rPr lang="en-US" b="1" dirty="0"/>
              <a:t>Note: If the incoming pitcher has already pitched in the game, she will receive five warm-up pitches.</a:t>
            </a:r>
          </a:p>
          <a:p>
            <a:r>
              <a:rPr lang="en-US" b="1" dirty="0"/>
              <a:t>When a pitcher is removed by rule and the incoming pitcher has not pitched in the game, the umpire </a:t>
            </a:r>
          </a:p>
          <a:p>
            <a:r>
              <a:rPr lang="en-US" b="1" dirty="0"/>
              <a:t>Is authorized to permit additional warm-up pitches.</a:t>
            </a:r>
          </a:p>
        </p:txBody>
      </p:sp>
    </p:spTree>
    <p:extLst>
      <p:ext uri="{BB962C8B-B14F-4D97-AF65-F5344CB8AC3E}">
        <p14:creationId xmlns:p14="http://schemas.microsoft.com/office/powerpoint/2010/main" val="3097328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838200" y="365125"/>
            <a:ext cx="10515600" cy="1734131"/>
          </a:xfrm>
        </p:spPr>
        <p:txBody>
          <a:bodyPr>
            <a:normAutofit fontScale="90000"/>
          </a:bodyPr>
          <a:lstStyle/>
          <a:p>
            <a:pPr algn="ctr"/>
            <a:r>
              <a:rPr lang="en-US" dirty="0"/>
              <a:t>Rule 3 Players, Substitutes and Coaches(Pg.30) </a:t>
            </a:r>
            <a:br>
              <a:rPr lang="en-US" dirty="0"/>
            </a:br>
            <a:r>
              <a:rPr lang="en-US" dirty="0"/>
              <a:t>Section 7 Charged Conferences</a:t>
            </a:r>
          </a:p>
        </p:txBody>
      </p:sp>
      <p:sp>
        <p:nvSpPr>
          <p:cNvPr id="8" name="Content Placeholder 2">
            <a:extLst>
              <a:ext uri="{FF2B5EF4-FFF2-40B4-BE49-F238E27FC236}">
                <a16:creationId xmlns:a16="http://schemas.microsoft.com/office/drawing/2014/main" id="{7B2523B7-1500-4ACF-A674-C38806F8C263}"/>
              </a:ext>
            </a:extLst>
          </p:cNvPr>
          <p:cNvSpPr txBox="1">
            <a:spLocks/>
          </p:cNvSpPr>
          <p:nvPr/>
        </p:nvSpPr>
        <p:spPr>
          <a:xfrm>
            <a:off x="838200" y="1803042"/>
            <a:ext cx="10515600" cy="437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732" y="2383195"/>
            <a:ext cx="9896475" cy="46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332" y="2756078"/>
            <a:ext cx="9667875" cy="2975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83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fontScale="90000"/>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What you need to take care of to be a member in good standing</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a. Pay your State Dues</a:t>
            </a:r>
          </a:p>
          <a:p>
            <a:pPr marL="0" marR="0" lvl="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b. Work the Chapter Tournament or Pay your Local Dues and Fine.</a:t>
            </a:r>
          </a:p>
          <a:p>
            <a:pPr marL="0" marR="0" lvl="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c. Attend either the State Meeting, Regional Clinic, or the Online Clinic.</a:t>
            </a:r>
          </a:p>
          <a:p>
            <a:pPr marL="0" marR="0" lvl="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d. Take and pass the test with a minimum score of 80. </a:t>
            </a:r>
          </a:p>
          <a:p>
            <a:pPr marL="0" marR="0" lvl="0" indent="0">
              <a:lnSpc>
                <a:spcPct val="107000"/>
              </a:lnSpc>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7994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Test Question</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r>
              <a:rPr lang="en-US" sz="3600" dirty="0"/>
              <a:t>R2 is on second base when B1 hits a hard one-hop smash that deflects off F5 to F6. While running to third, R2 tries but is unable to avoid F6, and no one is retired on the play.</a:t>
            </a:r>
          </a:p>
          <a:p>
            <a:pPr marL="0" indent="0">
              <a:buNone/>
            </a:pPr>
            <a:r>
              <a:rPr lang="en-US" dirty="0"/>
              <a:t> </a:t>
            </a:r>
          </a:p>
        </p:txBody>
      </p:sp>
    </p:spTree>
    <p:extLst>
      <p:ext uri="{BB962C8B-B14F-4D97-AF65-F5344CB8AC3E}">
        <p14:creationId xmlns:p14="http://schemas.microsoft.com/office/powerpoint/2010/main" val="12245777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Test Answer</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r>
              <a:rPr lang="en-US" sz="3600" dirty="0"/>
              <a:t>Interference occurs if the act is intentional or if the ball deflected off the pitcher.</a:t>
            </a:r>
            <a:r>
              <a:rPr lang="en-US" dirty="0"/>
              <a:t> </a:t>
            </a:r>
          </a:p>
        </p:txBody>
      </p:sp>
    </p:spTree>
    <p:extLst>
      <p:ext uri="{BB962C8B-B14F-4D97-AF65-F5344CB8AC3E}">
        <p14:creationId xmlns:p14="http://schemas.microsoft.com/office/powerpoint/2010/main" val="2810183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Test Question</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r>
              <a:rPr lang="en-US" sz="3600" dirty="0"/>
              <a:t>R1 is on first base as B2 bats with a 1-1 count. B2 squares in the batter's box and holds her bat in a bunting stance within the strike zone as the pitch passes the plate low and in the dirt.</a:t>
            </a:r>
            <a:r>
              <a:rPr lang="en-US" dirty="0"/>
              <a:t> </a:t>
            </a:r>
          </a:p>
        </p:txBody>
      </p:sp>
    </p:spTree>
    <p:extLst>
      <p:ext uri="{BB962C8B-B14F-4D97-AF65-F5344CB8AC3E}">
        <p14:creationId xmlns:p14="http://schemas.microsoft.com/office/powerpoint/2010/main" val="261383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Training Outline</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fontScale="92500"/>
          </a:bodyPr>
          <a:lstStyle/>
          <a:p>
            <a:pPr marL="0" indent="0">
              <a:buNone/>
            </a:pPr>
            <a:r>
              <a:rPr lang="en-US" dirty="0"/>
              <a:t>Questions on any of the Rule Changes &amp; POE’s and how they affect umpires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r>
              <a:rPr lang="en-US" dirty="0"/>
              <a:t>Rule 3 Substitutions</a:t>
            </a:r>
          </a:p>
          <a:p>
            <a:pPr marL="0" indent="0">
              <a:buNone/>
            </a:pPr>
            <a:endParaRPr lang="en-US" dirty="0"/>
          </a:p>
          <a:p>
            <a:pPr marL="0" indent="0">
              <a:buNone/>
            </a:pPr>
            <a:r>
              <a:rPr lang="en-US" dirty="0"/>
              <a:t>To be in “Good Standing”</a:t>
            </a:r>
          </a:p>
          <a:p>
            <a:pPr marL="0" indent="0">
              <a:buNone/>
            </a:pPr>
            <a:endParaRPr lang="en-US" dirty="0"/>
          </a:p>
          <a:p>
            <a:pPr marL="0" indent="0">
              <a:buNone/>
            </a:pPr>
            <a:r>
              <a:rPr lang="en-US" dirty="0"/>
              <a:t>Scrimmages and our expected conduct</a:t>
            </a:r>
          </a:p>
          <a:p>
            <a:pPr marL="0" indent="0">
              <a:buNone/>
            </a:pPr>
            <a:endParaRPr lang="en-US" dirty="0"/>
          </a:p>
          <a:p>
            <a:pPr marL="0" indent="0">
              <a:buNone/>
            </a:pPr>
            <a:r>
              <a:rPr lang="en-US" dirty="0"/>
              <a:t>Home Plate Meeting (Role Play)</a:t>
            </a:r>
          </a:p>
          <a:p>
            <a:pPr marL="0" indent="0">
              <a:buNone/>
            </a:pPr>
            <a:endParaRPr lang="en-US" dirty="0"/>
          </a:p>
        </p:txBody>
      </p:sp>
    </p:spTree>
    <p:extLst>
      <p:ext uri="{BB962C8B-B14F-4D97-AF65-F5344CB8AC3E}">
        <p14:creationId xmlns:p14="http://schemas.microsoft.com/office/powerpoint/2010/main" val="1707536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Test Answer</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r>
              <a:rPr lang="en-US" sz="3600" dirty="0"/>
              <a:t>The pitch is called a strike.</a:t>
            </a:r>
            <a:endParaRPr lang="en-US" dirty="0"/>
          </a:p>
        </p:txBody>
      </p:sp>
    </p:spTree>
    <p:extLst>
      <p:ext uri="{BB962C8B-B14F-4D97-AF65-F5344CB8AC3E}">
        <p14:creationId xmlns:p14="http://schemas.microsoft.com/office/powerpoint/2010/main" val="638379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Test Question</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r>
              <a:rPr lang="en-US" sz="3600" dirty="0"/>
              <a:t>Team A's pitcher has a pink digital camouflage arm sleeve on her pitching arm extending from her uniform top all the way down to her wrist. The ruling should be:</a:t>
            </a:r>
            <a:endParaRPr lang="en-US" dirty="0"/>
          </a:p>
        </p:txBody>
      </p:sp>
    </p:spTree>
    <p:extLst>
      <p:ext uri="{BB962C8B-B14F-4D97-AF65-F5344CB8AC3E}">
        <p14:creationId xmlns:p14="http://schemas.microsoft.com/office/powerpoint/2010/main" val="730330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Test Answer</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r>
              <a:rPr lang="en-US" sz="3600" dirty="0"/>
              <a:t>Illegal, the sleeve must be removed or covered. Sleeves must follow the same color restrictions as exposed undergarments.</a:t>
            </a:r>
            <a:endParaRPr lang="en-US" dirty="0"/>
          </a:p>
        </p:txBody>
      </p:sp>
    </p:spTree>
    <p:extLst>
      <p:ext uri="{BB962C8B-B14F-4D97-AF65-F5344CB8AC3E}">
        <p14:creationId xmlns:p14="http://schemas.microsoft.com/office/powerpoint/2010/main" val="1430525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Test Question</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r>
              <a:rPr lang="en-US" sz="3600" dirty="0"/>
              <a:t>With a 3-2 count, B1 steps completely out of the batter's box during F1's delivery. The pitch is high and out of the strike zone.</a:t>
            </a:r>
            <a:endParaRPr lang="en-US" dirty="0"/>
          </a:p>
        </p:txBody>
      </p:sp>
    </p:spTree>
    <p:extLst>
      <p:ext uri="{BB962C8B-B14F-4D97-AF65-F5344CB8AC3E}">
        <p14:creationId xmlns:p14="http://schemas.microsoft.com/office/powerpoint/2010/main" val="18761576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Test Answer</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r>
              <a:rPr lang="en-US" sz="3600" dirty="0"/>
              <a:t>The umpire will declare a strike and B1 is out</a:t>
            </a:r>
            <a:endParaRPr lang="en-US" dirty="0"/>
          </a:p>
        </p:txBody>
      </p:sp>
    </p:spTree>
    <p:extLst>
      <p:ext uri="{BB962C8B-B14F-4D97-AF65-F5344CB8AC3E}">
        <p14:creationId xmlns:p14="http://schemas.microsoft.com/office/powerpoint/2010/main" val="1007409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Test Question</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r>
              <a:rPr lang="en-US" sz="3600" dirty="0"/>
              <a:t>R1 on first base. B1 swings at a pitch that hits her arm and goes to the backstop. R1 advances to third. The plate umpire declares a dead ball and directs R1 back to first. She goes directly back to first without touching second base. The defense appeals and R1 is declared out.</a:t>
            </a:r>
            <a:endParaRPr lang="en-US" dirty="0"/>
          </a:p>
        </p:txBody>
      </p:sp>
    </p:spTree>
    <p:extLst>
      <p:ext uri="{BB962C8B-B14F-4D97-AF65-F5344CB8AC3E}">
        <p14:creationId xmlns:p14="http://schemas.microsoft.com/office/powerpoint/2010/main" val="112699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Test Answer</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r>
              <a:rPr lang="en-US" sz="3600" dirty="0"/>
              <a:t>FALSE</a:t>
            </a:r>
            <a:endParaRPr lang="en-US" dirty="0"/>
          </a:p>
        </p:txBody>
      </p:sp>
    </p:spTree>
    <p:extLst>
      <p:ext uri="{BB962C8B-B14F-4D97-AF65-F5344CB8AC3E}">
        <p14:creationId xmlns:p14="http://schemas.microsoft.com/office/powerpoint/2010/main" val="832270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Conduct before and during scrimmages</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fontScale="92500"/>
          </a:bodyPr>
          <a:lstStyle/>
          <a:p>
            <a:endParaRPr lang="en-US" dirty="0"/>
          </a:p>
          <a:p>
            <a:pPr lvl="0"/>
            <a:r>
              <a:rPr lang="en-US" dirty="0"/>
              <a:t>Remember we are there to provide a service to the schools that choose to use us. Also remember you represent Tyler Softball Chapter.</a:t>
            </a:r>
          </a:p>
          <a:p>
            <a:pPr lvl="0"/>
            <a:r>
              <a:rPr lang="en-US" dirty="0"/>
              <a:t>Once you receive notice either from the scrimmage Leader or Arbiter make sure that you have all your equipment ready.</a:t>
            </a:r>
          </a:p>
          <a:p>
            <a:pPr lvl="0"/>
            <a:r>
              <a:rPr lang="en-US" dirty="0"/>
              <a:t>It is not required that you wear your uniform during scrimmages, however you will still need to wear clothing that your plate gear fits under.</a:t>
            </a:r>
          </a:p>
          <a:p>
            <a:pPr lvl="0"/>
            <a:r>
              <a:rPr lang="en-US" dirty="0"/>
              <a:t>The scrimmage leader will make contact with all the members that are scheduled to be at the scrimmage with them and make sure that they know when and where to be.</a:t>
            </a:r>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3146596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Conduct before and during scrimmages</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fontScale="92500" lnSpcReduction="10000"/>
          </a:bodyPr>
          <a:lstStyle/>
          <a:p>
            <a:endParaRPr lang="en-US" dirty="0"/>
          </a:p>
          <a:p>
            <a:pPr lvl="0"/>
            <a:r>
              <a:rPr lang="en-US" dirty="0"/>
              <a:t>When the scrimmage leader shows up (early) they are to get with the coach. If a member shows up please wait for the scrimmage leader to get there before meeting the coach if possible, if the coach comes up to you introduce yourself and let them know that the scrimmage leader will be there shortly.</a:t>
            </a:r>
          </a:p>
          <a:p>
            <a:pPr lvl="0"/>
            <a:r>
              <a:rPr lang="en-US" dirty="0"/>
              <a:t>If the scrimmage leader is late or does not show up then the next senior person will step up and take charge. Meet with the coach and find out what their plan is for the scrimmage session.</a:t>
            </a:r>
          </a:p>
          <a:p>
            <a:pPr lvl="0"/>
            <a:r>
              <a:rPr lang="en-US" dirty="0"/>
              <a:t>After learning how the coach wants to run the scrimmage relay this to the members that are there. Plan how you would like to support the coaches desired outcome of their scrimmage.</a:t>
            </a:r>
          </a:p>
          <a:p>
            <a:pPr marL="0" lvl="0" indent="0">
              <a:buNone/>
            </a:pPr>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9770974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Conduct before and during scrimmages</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endParaRPr lang="en-US" dirty="0"/>
          </a:p>
          <a:p>
            <a:pPr lvl="0"/>
            <a:r>
              <a:rPr lang="en-US" dirty="0"/>
              <a:t>Use your fellow veterans along with yourself to work with the younger officials teaching the basics. Remember to let them work as much as possible and help them along the way.</a:t>
            </a:r>
          </a:p>
          <a:p>
            <a:pPr lvl="0"/>
            <a:r>
              <a:rPr lang="en-US" dirty="0"/>
              <a:t>After the conclusion of the scrimmage make sure that you either call or send Oscar a text letting him know the scrimmage site, how long the scrimmage went, who all was there and worked, and anything that came up that needs to be passed along.</a:t>
            </a:r>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344428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a:bodyPr>
          <a:lstStyle/>
          <a:p>
            <a:pPr marL="0" indent="0" algn="ctr">
              <a:buNone/>
            </a:pPr>
            <a:r>
              <a:rPr lang="en-US" sz="4000" dirty="0"/>
              <a:t>Rule 2-65-2: </a:t>
            </a:r>
          </a:p>
          <a:p>
            <a:pPr marL="0" indent="0" algn="ctr">
              <a:buNone/>
            </a:pPr>
            <a:endParaRPr lang="en-US" sz="4000" dirty="0"/>
          </a:p>
          <a:p>
            <a:r>
              <a:rPr lang="en-US" sz="3200" dirty="0"/>
              <a:t>In an effort to improve the flow of the game and align with current trends of the sport, this change will allow the </a:t>
            </a:r>
            <a:r>
              <a:rPr lang="en-US" sz="3200" b="1" dirty="0"/>
              <a:t>coach</a:t>
            </a:r>
            <a:r>
              <a:rPr lang="en-US" sz="3200" dirty="0"/>
              <a:t>, </a:t>
            </a:r>
            <a:r>
              <a:rPr lang="en-US" sz="3200" b="1" dirty="0"/>
              <a:t>pitcher</a:t>
            </a:r>
            <a:r>
              <a:rPr lang="en-US" sz="3200" dirty="0"/>
              <a:t>, or </a:t>
            </a:r>
            <a:r>
              <a:rPr lang="en-US" sz="3200" b="1" dirty="0"/>
              <a:t>catcher</a:t>
            </a:r>
            <a:r>
              <a:rPr lang="en-US" sz="3200" dirty="0"/>
              <a:t> of the defensive team to make a request to the umpire for the batter to be intentionally walked to first base.</a:t>
            </a:r>
          </a:p>
        </p:txBody>
      </p:sp>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Changes/Additions</a:t>
            </a:r>
          </a:p>
        </p:txBody>
      </p:sp>
    </p:spTree>
    <p:extLst>
      <p:ext uri="{BB962C8B-B14F-4D97-AF65-F5344CB8AC3E}">
        <p14:creationId xmlns:p14="http://schemas.microsoft.com/office/powerpoint/2010/main" val="2763644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Home Plate Meeting</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endParaRPr lang="en-US" dirty="0"/>
          </a:p>
          <a:p>
            <a:pPr marL="0" lvl="0" indent="0">
              <a:buNone/>
            </a:pPr>
            <a:endParaRPr lang="en-US" dirty="0"/>
          </a:p>
          <a:p>
            <a:pPr marL="0" lvl="0" indent="0" algn="ctr">
              <a:buNone/>
            </a:pPr>
            <a:endParaRPr lang="en-US" sz="9600" dirty="0">
              <a:solidFill>
                <a:srgbClr val="FF0000"/>
              </a:solidFil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656" y="1918952"/>
            <a:ext cx="6400799" cy="437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7772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Questions</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endParaRPr lang="en-US" dirty="0"/>
          </a:p>
          <a:p>
            <a:pPr marL="0" lvl="0" indent="0">
              <a:buNone/>
            </a:pPr>
            <a:endParaRPr lang="en-US" dirty="0"/>
          </a:p>
          <a:p>
            <a:pPr marL="0" lvl="0" indent="0" algn="ctr">
              <a:buNone/>
            </a:pPr>
            <a:r>
              <a:rPr lang="en-US" sz="9600" dirty="0">
                <a:solidFill>
                  <a:srgbClr val="FF0000"/>
                </a:solidFill>
              </a:rPr>
              <a:t>?</a:t>
            </a:r>
          </a:p>
        </p:txBody>
      </p:sp>
    </p:spTree>
    <p:extLst>
      <p:ext uri="{BB962C8B-B14F-4D97-AF65-F5344CB8AC3E}">
        <p14:creationId xmlns:p14="http://schemas.microsoft.com/office/powerpoint/2010/main" val="30429619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Closing Remarks</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endParaRPr lang="en-US" dirty="0"/>
          </a:p>
          <a:p>
            <a:pPr marL="0" lvl="0" indent="0">
              <a:buNone/>
            </a:pPr>
            <a:endParaRPr lang="en-US" dirty="0"/>
          </a:p>
          <a:p>
            <a:pPr marL="0" lvl="0" indent="0" algn="ctr">
              <a:buNone/>
            </a:pPr>
            <a:r>
              <a:rPr lang="en-US" sz="9600" dirty="0">
                <a:solidFill>
                  <a:srgbClr val="FF0000"/>
                </a:solidFill>
              </a:rPr>
              <a:t>?</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880" y="2225040"/>
            <a:ext cx="4373879" cy="371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2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a:bodyPr>
          <a:lstStyle/>
          <a:p>
            <a:pPr marL="0" indent="0" algn="ctr">
              <a:buNone/>
            </a:pPr>
            <a:r>
              <a:rPr lang="en-US" sz="4000" dirty="0"/>
              <a:t>Rule 2-65-2: </a:t>
            </a:r>
          </a:p>
          <a:p>
            <a:pPr marL="0" indent="0" algn="ctr">
              <a:buNone/>
            </a:pPr>
            <a:endParaRPr lang="en-US" sz="4000" dirty="0"/>
          </a:p>
          <a:p>
            <a:r>
              <a:rPr lang="en-US" dirty="0"/>
              <a:t>Umpires-  Once the request is made by either the coach, pitcher, or catcher the plate umpire will call “Dead Ball” and award the batter runner first base. </a:t>
            </a:r>
            <a:r>
              <a:rPr lang="en-US" b="1" dirty="0"/>
              <a:t>Once the request is made and granted by the plate umpire and “Dead Ball” is called there is no reversing the request. </a:t>
            </a:r>
            <a:endParaRPr lang="en-US" dirty="0"/>
          </a:p>
          <a:p>
            <a:r>
              <a:rPr lang="en-US" dirty="0"/>
              <a:t>Please remember that the request can be made anytime in the at bat, it does not have to be made prior to the 1</a:t>
            </a:r>
            <a:r>
              <a:rPr lang="en-US" baseline="30000" dirty="0"/>
              <a:t>st</a:t>
            </a:r>
            <a:r>
              <a:rPr lang="en-US" dirty="0"/>
              <a:t> pitch of the at bat. </a:t>
            </a:r>
          </a:p>
        </p:txBody>
      </p:sp>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Changes/Additions</a:t>
            </a:r>
          </a:p>
        </p:txBody>
      </p:sp>
    </p:spTree>
    <p:extLst>
      <p:ext uri="{BB962C8B-B14F-4D97-AF65-F5344CB8AC3E}">
        <p14:creationId xmlns:p14="http://schemas.microsoft.com/office/powerpoint/2010/main" val="188079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fontScale="85000" lnSpcReduction="20000"/>
          </a:bodyPr>
          <a:lstStyle/>
          <a:p>
            <a:pPr marL="0" indent="0" algn="ctr">
              <a:buNone/>
            </a:pPr>
            <a:r>
              <a:rPr lang="en-US" sz="4000" dirty="0"/>
              <a:t>Scenario #1</a:t>
            </a:r>
          </a:p>
          <a:p>
            <a:pPr marL="0" indent="0">
              <a:buNone/>
            </a:pPr>
            <a:r>
              <a:rPr lang="en-US" sz="4000" dirty="0"/>
              <a:t>Batter R4 steps into the batters box she has been killing the ball all day long. With the pitcher on the pitching plate and prior to the pitch or taking a sign the catcher turns to you the plate umpire and says we want to walk her. You announce “Dead Ball” and instruct the batter that she has been walked and that she needs to move toward 1</a:t>
            </a:r>
            <a:r>
              <a:rPr lang="en-US" sz="4000" baseline="30000" dirty="0"/>
              <a:t>st</a:t>
            </a:r>
            <a:r>
              <a:rPr lang="en-US" sz="4000" dirty="0"/>
              <a:t> Base. The batter moves out the box toward for first base and the Defensive Coach yells from the dugout and says “I did not say to walk the batter.”  What do you do? </a:t>
            </a:r>
            <a:endParaRPr lang="en-US" dirty="0"/>
          </a:p>
        </p:txBody>
      </p:sp>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t>Rule Changes/Additions</a:t>
            </a:r>
          </a:p>
        </p:txBody>
      </p:sp>
    </p:spTree>
    <p:extLst>
      <p:ext uri="{BB962C8B-B14F-4D97-AF65-F5344CB8AC3E}">
        <p14:creationId xmlns:p14="http://schemas.microsoft.com/office/powerpoint/2010/main" val="178480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2592</Words>
  <Application>Microsoft Office PowerPoint</Application>
  <PresentationFormat>Widescreen</PresentationFormat>
  <Paragraphs>244</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Times New Roman</vt:lpstr>
      <vt:lpstr>Office Theme</vt:lpstr>
      <vt:lpstr>Tyler Softball Chapter January 21, 2018</vt:lpstr>
      <vt:lpstr>President’s Report</vt:lpstr>
      <vt:lpstr>Treasures’ Report</vt:lpstr>
      <vt:lpstr>Assignment Secretary’s Report</vt:lpstr>
      <vt:lpstr>Tyler Lonestar Softball Chapter</vt:lpstr>
      <vt:lpstr>Training Outline</vt:lpstr>
      <vt:lpstr>Rule Changes/Additions</vt:lpstr>
      <vt:lpstr>Rule Changes/Additions</vt:lpstr>
      <vt:lpstr>Rule Changes/Additions</vt:lpstr>
      <vt:lpstr>Rule Changes/Additions</vt:lpstr>
      <vt:lpstr>Rule Changes/Additions</vt:lpstr>
      <vt:lpstr>Rule Changes/Additions</vt:lpstr>
      <vt:lpstr>Rule Changes/Additions</vt:lpstr>
      <vt:lpstr>Rule Changes/Additions</vt:lpstr>
      <vt:lpstr>Rule Changes/Additions</vt:lpstr>
      <vt:lpstr>Rule Changes/Additions</vt:lpstr>
      <vt:lpstr>2018 POE’s</vt:lpstr>
      <vt:lpstr>2018 POE’s</vt:lpstr>
      <vt:lpstr>2018 POE’s</vt:lpstr>
      <vt:lpstr>2018 POE’s</vt:lpstr>
      <vt:lpstr>Rule 3 Players, Substitutes and Coaches(Pg.30-40) </vt:lpstr>
      <vt:lpstr>Rule 3 Players, Substitutes and Coaches(Pg.30)  Section 1 Players, Positions</vt:lpstr>
      <vt:lpstr>Rule 3 Players, Substitutes and Coaches(Pg.30)  Section 1 Players, Positions</vt:lpstr>
      <vt:lpstr>Rule 3 Players, Substitutes and Coaches(Pg.30)  Section 1 Players, Positions</vt:lpstr>
      <vt:lpstr>Rule 3 Players, Substitutes and Coaches(Pg.30)  Section 2 Uniforms, Player Equipment</vt:lpstr>
      <vt:lpstr>Rule 3 Players, Substitutes and Coaches(Pg.30)  Section 2 Uniforms, Player Equipment</vt:lpstr>
      <vt:lpstr>Rule 3 Players, Substitutes and Coaches(Pg.30)  Section 2 Uniforms, Player Equipment</vt:lpstr>
      <vt:lpstr>Rule 3 Players, Substitutes and Coaches(Pg.30)  Section 2 Uniforms, Player Equipment</vt:lpstr>
      <vt:lpstr>Rule 3 Players, Substitutes and Coaches(Pg.30)  Section 2 Uniforms, Player Equipment</vt:lpstr>
      <vt:lpstr>Rule 3 Players, Substitutes and Coaches(Pg.30)  Section 2 Uniforms, Player Equipment</vt:lpstr>
      <vt:lpstr>Rule 3 Players, Substitutes and Coaches(Pg.30)  Section 2 Uniforms, Player Equipment</vt:lpstr>
      <vt:lpstr>Rule 3 Players, Substitutes and Coaches(Pg.30)  Section 3 Substituting</vt:lpstr>
      <vt:lpstr>Rule 3 Players, Substitutes and Coaches(Pg.30)  Section 3 Substituting</vt:lpstr>
      <vt:lpstr>Rule 3 Players, Substitutes and Coaches(Pg.30)  Section 3 Substituting</vt:lpstr>
      <vt:lpstr>Rule 3 Players, Substitutes and Coaches(Pg.30)  Section 3 Substituting</vt:lpstr>
      <vt:lpstr>Rule 3 Players, Substitutes and Coaches(Pg.30)  Section 3 Substituting</vt:lpstr>
      <vt:lpstr>Rule 3 Players, Substitutes and Coaches(Pg.30)  Section 3 Substituting</vt:lpstr>
      <vt:lpstr>Rule 3 Players, Substitutes and Coaches(Pg.30)  Section 3 Substituting</vt:lpstr>
      <vt:lpstr>Rule 3 Players, Substitutes and Coaches(Pg.30)  Section 3 Substituting</vt:lpstr>
      <vt:lpstr>Rule 3 Players, Substitutes and Coaches(Pg.30)  Section 4 Illegal Substitution</vt:lpstr>
      <vt:lpstr>Rule 3 Players, Substitutes and Coaches(Pg.30)  Section 4 Illegal Substitution</vt:lpstr>
      <vt:lpstr>Rule 3 Players, Substitutes and Coaches(Pg.30)  Section 4 Illegal Substitution</vt:lpstr>
      <vt:lpstr>Rule 3 Players, Substitutes and Coaches(Pg.30)  Section 4 Illegal Substitution</vt:lpstr>
      <vt:lpstr>Rule 3 Players, Substitutes and Coaches(Pg.30)  Section 4 Illegal Substitution</vt:lpstr>
      <vt:lpstr>Rule 3 Players, Substitutes and Coaches(Pg.30)  Section 5 Coaching</vt:lpstr>
      <vt:lpstr>Rule 3 Players, Substitutes and Coaches(Pg.30)  Section 5 Coaching</vt:lpstr>
      <vt:lpstr>Rule 3 Players, Substitutes and Coaches(Pg.30)  Section 5 Coaching</vt:lpstr>
      <vt:lpstr>Rule 3 Players, Substitutes and Coaches(Pg.30)  Section 6 Bench and Field Conduct</vt:lpstr>
      <vt:lpstr>Rule 3 Players, Substitutes and Coaches(Pg.30)  Section 6 Bench and Field Conduct</vt:lpstr>
      <vt:lpstr>Rule 3 Players, Substitutes and Coaches(Pg.30)  Section 6 Bench and Field Conduct</vt:lpstr>
      <vt:lpstr>Rule 3 Players, Substitutes and Coaches(Pg.30)  Section 6 Bench and Field Conduct</vt:lpstr>
      <vt:lpstr>Rule 3 Players, Substitutes and Coaches(Pg.30)  Section 6 Bench and Field Conduct</vt:lpstr>
      <vt:lpstr>Rule 3 Players, Substitutes and Coaches(Pg.30)  Section 6 Bench and Field Conduct</vt:lpstr>
      <vt:lpstr>Rule 3 Players, Substitutes and Coaches(Pg.30)  Section 7 Charged Conferences</vt:lpstr>
      <vt:lpstr>Rule 3 Players, Substitutes and Coaches(Pg.30)  Section 7 Charged Conferences</vt:lpstr>
      <vt:lpstr>What you need to take care of to be a member in good standing</vt:lpstr>
      <vt:lpstr>Test Question</vt:lpstr>
      <vt:lpstr>Test Answer</vt:lpstr>
      <vt:lpstr>Test Question</vt:lpstr>
      <vt:lpstr>Test Answer</vt:lpstr>
      <vt:lpstr>Test Question</vt:lpstr>
      <vt:lpstr>Test Answer</vt:lpstr>
      <vt:lpstr>Test Question</vt:lpstr>
      <vt:lpstr>Test Answer</vt:lpstr>
      <vt:lpstr>Test Question</vt:lpstr>
      <vt:lpstr>Test Answer</vt:lpstr>
      <vt:lpstr>Conduct before and during scrimmages</vt:lpstr>
      <vt:lpstr>Conduct before and during scrimmages</vt:lpstr>
      <vt:lpstr>Conduct before and during scrimmages</vt:lpstr>
      <vt:lpstr>Home Plate Meeting</vt:lpstr>
      <vt:lpstr>Questions</vt:lpstr>
      <vt:lpstr>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Tyler Lonestar Softball Chapter</dc:title>
  <dc:creator>Tom Cremeans</dc:creator>
  <cp:lastModifiedBy>Kevin</cp:lastModifiedBy>
  <cp:revision>61</cp:revision>
  <dcterms:created xsi:type="dcterms:W3CDTF">2017-11-24T02:50:05Z</dcterms:created>
  <dcterms:modified xsi:type="dcterms:W3CDTF">2018-01-29T14:31:14Z</dcterms:modified>
</cp:coreProperties>
</file>