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360" r:id="rId2"/>
    <p:sldId id="368" r:id="rId3"/>
    <p:sldId id="381" r:id="rId4"/>
    <p:sldId id="382" r:id="rId5"/>
    <p:sldId id="383" r:id="rId6"/>
    <p:sldId id="384" r:id="rId7"/>
    <p:sldId id="385" r:id="rId8"/>
    <p:sldId id="386" r:id="rId9"/>
    <p:sldId id="389" r:id="rId10"/>
    <p:sldId id="387" r:id="rId11"/>
    <p:sldId id="388" r:id="rId12"/>
    <p:sldId id="390" r:id="rId13"/>
    <p:sldId id="391" r:id="rId14"/>
    <p:sldId id="392" r:id="rId15"/>
    <p:sldId id="408" r:id="rId16"/>
    <p:sldId id="410" r:id="rId17"/>
    <p:sldId id="393" r:id="rId18"/>
    <p:sldId id="407" r:id="rId19"/>
    <p:sldId id="427" r:id="rId20"/>
    <p:sldId id="411" r:id="rId21"/>
    <p:sldId id="428" r:id="rId22"/>
    <p:sldId id="416" r:id="rId23"/>
    <p:sldId id="412" r:id="rId24"/>
    <p:sldId id="413" r:id="rId25"/>
    <p:sldId id="414" r:id="rId26"/>
    <p:sldId id="415" r:id="rId27"/>
    <p:sldId id="434" r:id="rId28"/>
    <p:sldId id="435" r:id="rId29"/>
    <p:sldId id="417" r:id="rId30"/>
    <p:sldId id="418" r:id="rId31"/>
    <p:sldId id="426" r:id="rId32"/>
    <p:sldId id="419" r:id="rId33"/>
    <p:sldId id="432" r:id="rId34"/>
    <p:sldId id="433" r:id="rId35"/>
    <p:sldId id="420" r:id="rId36"/>
    <p:sldId id="429" r:id="rId37"/>
    <p:sldId id="430" r:id="rId38"/>
    <p:sldId id="431" r:id="rId39"/>
    <p:sldId id="421" r:id="rId40"/>
    <p:sldId id="422" r:id="rId41"/>
    <p:sldId id="423" r:id="rId42"/>
    <p:sldId id="424" r:id="rId43"/>
    <p:sldId id="436" r:id="rId44"/>
    <p:sldId id="425" r:id="rId45"/>
    <p:sldId id="437" r:id="rId46"/>
    <p:sldId id="274" r:id="rId47"/>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86369" autoAdjust="0"/>
  </p:normalViewPr>
  <p:slideViewPr>
    <p:cSldViewPr snapToGrid="0">
      <p:cViewPr varScale="1">
        <p:scale>
          <a:sx n="67" d="100"/>
          <a:sy n="67" d="100"/>
        </p:scale>
        <p:origin x="59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1"/>
          </a:xfrm>
          <a:prstGeom prst="rect">
            <a:avLst/>
          </a:prstGeom>
        </p:spPr>
        <p:txBody>
          <a:bodyPr vert="horz" lIns="93317" tIns="46659" rIns="93317" bIns="46659" rtlCol="0"/>
          <a:lstStyle>
            <a:lvl1pPr algn="l">
              <a:defRPr sz="1200"/>
            </a:lvl1pPr>
          </a:lstStyle>
          <a:p>
            <a:endParaRPr lang="en-US"/>
          </a:p>
        </p:txBody>
      </p:sp>
      <p:sp>
        <p:nvSpPr>
          <p:cNvPr id="3" name="Date Placeholder 2"/>
          <p:cNvSpPr>
            <a:spLocks noGrp="1"/>
          </p:cNvSpPr>
          <p:nvPr>
            <p:ph type="dt" idx="1"/>
          </p:nvPr>
        </p:nvSpPr>
        <p:spPr>
          <a:xfrm>
            <a:off x="3978132" y="0"/>
            <a:ext cx="3043343" cy="467071"/>
          </a:xfrm>
          <a:prstGeom prst="rect">
            <a:avLst/>
          </a:prstGeom>
        </p:spPr>
        <p:txBody>
          <a:bodyPr vert="horz" lIns="93317" tIns="46659" rIns="93317" bIns="46659" rtlCol="0"/>
          <a:lstStyle>
            <a:lvl1pPr algn="r">
              <a:defRPr sz="1200"/>
            </a:lvl1pPr>
          </a:lstStyle>
          <a:p>
            <a:fld id="{4DD79FBF-58CD-47C8-92C2-64BBE1A4B727}" type="datetimeFigureOut">
              <a:rPr lang="en-US" smtClean="0"/>
              <a:t>4/21/2023</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17" tIns="46659" rIns="93317" bIns="46659" rtlCol="0" anchor="ctr"/>
          <a:lstStyle/>
          <a:p>
            <a:endParaRPr lang="en-US"/>
          </a:p>
        </p:txBody>
      </p:sp>
      <p:sp>
        <p:nvSpPr>
          <p:cNvPr id="5" name="Notes Placeholder 4"/>
          <p:cNvSpPr>
            <a:spLocks noGrp="1"/>
          </p:cNvSpPr>
          <p:nvPr>
            <p:ph type="body" sz="quarter" idx="3"/>
          </p:nvPr>
        </p:nvSpPr>
        <p:spPr>
          <a:xfrm>
            <a:off x="702310" y="4480004"/>
            <a:ext cx="5618480" cy="3665459"/>
          </a:xfrm>
          <a:prstGeom prst="rect">
            <a:avLst/>
          </a:prstGeom>
        </p:spPr>
        <p:txBody>
          <a:bodyPr vert="horz" lIns="93317" tIns="46659" rIns="93317" bIns="4665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0"/>
          </a:xfrm>
          <a:prstGeom prst="rect">
            <a:avLst/>
          </a:prstGeom>
        </p:spPr>
        <p:txBody>
          <a:bodyPr vert="horz" lIns="93317" tIns="46659" rIns="93317" bIns="46659"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0"/>
          </a:xfrm>
          <a:prstGeom prst="rect">
            <a:avLst/>
          </a:prstGeom>
        </p:spPr>
        <p:txBody>
          <a:bodyPr vert="horz" lIns="93317" tIns="46659" rIns="93317" bIns="46659" rtlCol="0" anchor="b"/>
          <a:lstStyle>
            <a:lvl1pPr algn="r">
              <a:defRPr sz="1200"/>
            </a:lvl1pPr>
          </a:lstStyle>
          <a:p>
            <a:fld id="{F462B0B5-AA3B-4A0D-AACB-42F3716115EE}" type="slidenum">
              <a:rPr lang="en-US" smtClean="0"/>
              <a:t>‹#›</a:t>
            </a:fld>
            <a:endParaRPr lang="en-US"/>
          </a:p>
        </p:txBody>
      </p:sp>
    </p:spTree>
    <p:extLst>
      <p:ext uri="{BB962C8B-B14F-4D97-AF65-F5344CB8AC3E}">
        <p14:creationId xmlns:p14="http://schemas.microsoft.com/office/powerpoint/2010/main" val="25857050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462B0B5-AA3B-4A0D-AACB-42F3716115EE}" type="slidenum">
              <a:rPr lang="en-US" smtClean="0"/>
              <a:t>1</a:t>
            </a:fld>
            <a:endParaRPr lang="en-US"/>
          </a:p>
        </p:txBody>
      </p:sp>
    </p:spTree>
    <p:extLst>
      <p:ext uri="{BB962C8B-B14F-4D97-AF65-F5344CB8AC3E}">
        <p14:creationId xmlns:p14="http://schemas.microsoft.com/office/powerpoint/2010/main" val="25514448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10</a:t>
            </a:fld>
            <a:endParaRPr lang="en-US"/>
          </a:p>
        </p:txBody>
      </p:sp>
    </p:spTree>
    <p:extLst>
      <p:ext uri="{BB962C8B-B14F-4D97-AF65-F5344CB8AC3E}">
        <p14:creationId xmlns:p14="http://schemas.microsoft.com/office/powerpoint/2010/main" val="25830579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11</a:t>
            </a:fld>
            <a:endParaRPr lang="en-US"/>
          </a:p>
        </p:txBody>
      </p:sp>
    </p:spTree>
    <p:extLst>
      <p:ext uri="{BB962C8B-B14F-4D97-AF65-F5344CB8AC3E}">
        <p14:creationId xmlns:p14="http://schemas.microsoft.com/office/powerpoint/2010/main" val="15968385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12</a:t>
            </a:fld>
            <a:endParaRPr lang="en-US"/>
          </a:p>
        </p:txBody>
      </p:sp>
    </p:spTree>
    <p:extLst>
      <p:ext uri="{BB962C8B-B14F-4D97-AF65-F5344CB8AC3E}">
        <p14:creationId xmlns:p14="http://schemas.microsoft.com/office/powerpoint/2010/main" val="29013726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13</a:t>
            </a:fld>
            <a:endParaRPr lang="en-US"/>
          </a:p>
        </p:txBody>
      </p:sp>
    </p:spTree>
    <p:extLst>
      <p:ext uri="{BB962C8B-B14F-4D97-AF65-F5344CB8AC3E}">
        <p14:creationId xmlns:p14="http://schemas.microsoft.com/office/powerpoint/2010/main" val="40365338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14</a:t>
            </a:fld>
            <a:endParaRPr lang="en-US"/>
          </a:p>
        </p:txBody>
      </p:sp>
    </p:spTree>
    <p:extLst>
      <p:ext uri="{BB962C8B-B14F-4D97-AF65-F5344CB8AC3E}">
        <p14:creationId xmlns:p14="http://schemas.microsoft.com/office/powerpoint/2010/main" val="12295863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15</a:t>
            </a:fld>
            <a:endParaRPr lang="en-US"/>
          </a:p>
        </p:txBody>
      </p:sp>
    </p:spTree>
    <p:extLst>
      <p:ext uri="{BB962C8B-B14F-4D97-AF65-F5344CB8AC3E}">
        <p14:creationId xmlns:p14="http://schemas.microsoft.com/office/powerpoint/2010/main" val="27510263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16</a:t>
            </a:fld>
            <a:endParaRPr lang="en-US"/>
          </a:p>
        </p:txBody>
      </p:sp>
    </p:spTree>
    <p:extLst>
      <p:ext uri="{BB962C8B-B14F-4D97-AF65-F5344CB8AC3E}">
        <p14:creationId xmlns:p14="http://schemas.microsoft.com/office/powerpoint/2010/main" val="40601022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17</a:t>
            </a:fld>
            <a:endParaRPr lang="en-US"/>
          </a:p>
        </p:txBody>
      </p:sp>
    </p:spTree>
    <p:extLst>
      <p:ext uri="{BB962C8B-B14F-4D97-AF65-F5344CB8AC3E}">
        <p14:creationId xmlns:p14="http://schemas.microsoft.com/office/powerpoint/2010/main" val="6512251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18</a:t>
            </a:fld>
            <a:endParaRPr lang="en-US"/>
          </a:p>
        </p:txBody>
      </p:sp>
    </p:spTree>
    <p:extLst>
      <p:ext uri="{BB962C8B-B14F-4D97-AF65-F5344CB8AC3E}">
        <p14:creationId xmlns:p14="http://schemas.microsoft.com/office/powerpoint/2010/main" val="35829624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19</a:t>
            </a:fld>
            <a:endParaRPr lang="en-US"/>
          </a:p>
        </p:txBody>
      </p:sp>
    </p:spTree>
    <p:extLst>
      <p:ext uri="{BB962C8B-B14F-4D97-AF65-F5344CB8AC3E}">
        <p14:creationId xmlns:p14="http://schemas.microsoft.com/office/powerpoint/2010/main" val="22092905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2</a:t>
            </a:fld>
            <a:endParaRPr lang="en-US"/>
          </a:p>
        </p:txBody>
      </p:sp>
    </p:spTree>
    <p:extLst>
      <p:ext uri="{BB962C8B-B14F-4D97-AF65-F5344CB8AC3E}">
        <p14:creationId xmlns:p14="http://schemas.microsoft.com/office/powerpoint/2010/main" val="29658788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20</a:t>
            </a:fld>
            <a:endParaRPr lang="en-US"/>
          </a:p>
        </p:txBody>
      </p:sp>
    </p:spTree>
    <p:extLst>
      <p:ext uri="{BB962C8B-B14F-4D97-AF65-F5344CB8AC3E}">
        <p14:creationId xmlns:p14="http://schemas.microsoft.com/office/powerpoint/2010/main" val="29693236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21</a:t>
            </a:fld>
            <a:endParaRPr lang="en-US"/>
          </a:p>
        </p:txBody>
      </p:sp>
    </p:spTree>
    <p:extLst>
      <p:ext uri="{BB962C8B-B14F-4D97-AF65-F5344CB8AC3E}">
        <p14:creationId xmlns:p14="http://schemas.microsoft.com/office/powerpoint/2010/main" val="19859553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22</a:t>
            </a:fld>
            <a:endParaRPr lang="en-US"/>
          </a:p>
        </p:txBody>
      </p:sp>
    </p:spTree>
    <p:extLst>
      <p:ext uri="{BB962C8B-B14F-4D97-AF65-F5344CB8AC3E}">
        <p14:creationId xmlns:p14="http://schemas.microsoft.com/office/powerpoint/2010/main" val="2168533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23</a:t>
            </a:fld>
            <a:endParaRPr lang="en-US"/>
          </a:p>
        </p:txBody>
      </p:sp>
    </p:spTree>
    <p:extLst>
      <p:ext uri="{BB962C8B-B14F-4D97-AF65-F5344CB8AC3E}">
        <p14:creationId xmlns:p14="http://schemas.microsoft.com/office/powerpoint/2010/main" val="20103803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24</a:t>
            </a:fld>
            <a:endParaRPr lang="en-US"/>
          </a:p>
        </p:txBody>
      </p:sp>
    </p:spTree>
    <p:extLst>
      <p:ext uri="{BB962C8B-B14F-4D97-AF65-F5344CB8AC3E}">
        <p14:creationId xmlns:p14="http://schemas.microsoft.com/office/powerpoint/2010/main" val="41710960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25</a:t>
            </a:fld>
            <a:endParaRPr lang="en-US"/>
          </a:p>
        </p:txBody>
      </p:sp>
    </p:spTree>
    <p:extLst>
      <p:ext uri="{BB962C8B-B14F-4D97-AF65-F5344CB8AC3E}">
        <p14:creationId xmlns:p14="http://schemas.microsoft.com/office/powerpoint/2010/main" val="1786538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26</a:t>
            </a:fld>
            <a:endParaRPr lang="en-US"/>
          </a:p>
        </p:txBody>
      </p:sp>
    </p:spTree>
    <p:extLst>
      <p:ext uri="{BB962C8B-B14F-4D97-AF65-F5344CB8AC3E}">
        <p14:creationId xmlns:p14="http://schemas.microsoft.com/office/powerpoint/2010/main" val="102327658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27</a:t>
            </a:fld>
            <a:endParaRPr lang="en-US"/>
          </a:p>
        </p:txBody>
      </p:sp>
    </p:spTree>
    <p:extLst>
      <p:ext uri="{BB962C8B-B14F-4D97-AF65-F5344CB8AC3E}">
        <p14:creationId xmlns:p14="http://schemas.microsoft.com/office/powerpoint/2010/main" val="194241120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28</a:t>
            </a:fld>
            <a:endParaRPr lang="en-US"/>
          </a:p>
        </p:txBody>
      </p:sp>
    </p:spTree>
    <p:extLst>
      <p:ext uri="{BB962C8B-B14F-4D97-AF65-F5344CB8AC3E}">
        <p14:creationId xmlns:p14="http://schemas.microsoft.com/office/powerpoint/2010/main" val="145966466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29</a:t>
            </a:fld>
            <a:endParaRPr lang="en-US"/>
          </a:p>
        </p:txBody>
      </p:sp>
    </p:spTree>
    <p:extLst>
      <p:ext uri="{BB962C8B-B14F-4D97-AF65-F5344CB8AC3E}">
        <p14:creationId xmlns:p14="http://schemas.microsoft.com/office/powerpoint/2010/main" val="19769761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3</a:t>
            </a:fld>
            <a:endParaRPr lang="en-US"/>
          </a:p>
        </p:txBody>
      </p:sp>
    </p:spTree>
    <p:extLst>
      <p:ext uri="{BB962C8B-B14F-4D97-AF65-F5344CB8AC3E}">
        <p14:creationId xmlns:p14="http://schemas.microsoft.com/office/powerpoint/2010/main" val="343237587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30</a:t>
            </a:fld>
            <a:endParaRPr lang="en-US"/>
          </a:p>
        </p:txBody>
      </p:sp>
    </p:spTree>
    <p:extLst>
      <p:ext uri="{BB962C8B-B14F-4D97-AF65-F5344CB8AC3E}">
        <p14:creationId xmlns:p14="http://schemas.microsoft.com/office/powerpoint/2010/main" val="277816532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31</a:t>
            </a:fld>
            <a:endParaRPr lang="en-US"/>
          </a:p>
        </p:txBody>
      </p:sp>
    </p:spTree>
    <p:extLst>
      <p:ext uri="{BB962C8B-B14F-4D97-AF65-F5344CB8AC3E}">
        <p14:creationId xmlns:p14="http://schemas.microsoft.com/office/powerpoint/2010/main" val="80635651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32</a:t>
            </a:fld>
            <a:endParaRPr lang="en-US"/>
          </a:p>
        </p:txBody>
      </p:sp>
    </p:spTree>
    <p:extLst>
      <p:ext uri="{BB962C8B-B14F-4D97-AF65-F5344CB8AC3E}">
        <p14:creationId xmlns:p14="http://schemas.microsoft.com/office/powerpoint/2010/main" val="224136983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33</a:t>
            </a:fld>
            <a:endParaRPr lang="en-US"/>
          </a:p>
        </p:txBody>
      </p:sp>
    </p:spTree>
    <p:extLst>
      <p:ext uri="{BB962C8B-B14F-4D97-AF65-F5344CB8AC3E}">
        <p14:creationId xmlns:p14="http://schemas.microsoft.com/office/powerpoint/2010/main" val="40475113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34</a:t>
            </a:fld>
            <a:endParaRPr lang="en-US"/>
          </a:p>
        </p:txBody>
      </p:sp>
    </p:spTree>
    <p:extLst>
      <p:ext uri="{BB962C8B-B14F-4D97-AF65-F5344CB8AC3E}">
        <p14:creationId xmlns:p14="http://schemas.microsoft.com/office/powerpoint/2010/main" val="186275131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35</a:t>
            </a:fld>
            <a:endParaRPr lang="en-US"/>
          </a:p>
        </p:txBody>
      </p:sp>
    </p:spTree>
    <p:extLst>
      <p:ext uri="{BB962C8B-B14F-4D97-AF65-F5344CB8AC3E}">
        <p14:creationId xmlns:p14="http://schemas.microsoft.com/office/powerpoint/2010/main" val="79803921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36</a:t>
            </a:fld>
            <a:endParaRPr lang="en-US"/>
          </a:p>
        </p:txBody>
      </p:sp>
    </p:spTree>
    <p:extLst>
      <p:ext uri="{BB962C8B-B14F-4D97-AF65-F5344CB8AC3E}">
        <p14:creationId xmlns:p14="http://schemas.microsoft.com/office/powerpoint/2010/main" val="101947846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37</a:t>
            </a:fld>
            <a:endParaRPr lang="en-US"/>
          </a:p>
        </p:txBody>
      </p:sp>
    </p:spTree>
    <p:extLst>
      <p:ext uri="{BB962C8B-B14F-4D97-AF65-F5344CB8AC3E}">
        <p14:creationId xmlns:p14="http://schemas.microsoft.com/office/powerpoint/2010/main" val="382394268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38</a:t>
            </a:fld>
            <a:endParaRPr lang="en-US"/>
          </a:p>
        </p:txBody>
      </p:sp>
    </p:spTree>
    <p:extLst>
      <p:ext uri="{BB962C8B-B14F-4D97-AF65-F5344CB8AC3E}">
        <p14:creationId xmlns:p14="http://schemas.microsoft.com/office/powerpoint/2010/main" val="26754920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39</a:t>
            </a:fld>
            <a:endParaRPr lang="en-US"/>
          </a:p>
        </p:txBody>
      </p:sp>
    </p:spTree>
    <p:extLst>
      <p:ext uri="{BB962C8B-B14F-4D97-AF65-F5344CB8AC3E}">
        <p14:creationId xmlns:p14="http://schemas.microsoft.com/office/powerpoint/2010/main" val="4510990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4</a:t>
            </a:fld>
            <a:endParaRPr lang="en-US"/>
          </a:p>
        </p:txBody>
      </p:sp>
    </p:spTree>
    <p:extLst>
      <p:ext uri="{BB962C8B-B14F-4D97-AF65-F5344CB8AC3E}">
        <p14:creationId xmlns:p14="http://schemas.microsoft.com/office/powerpoint/2010/main" val="221163752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40</a:t>
            </a:fld>
            <a:endParaRPr lang="en-US"/>
          </a:p>
        </p:txBody>
      </p:sp>
    </p:spTree>
    <p:extLst>
      <p:ext uri="{BB962C8B-B14F-4D97-AF65-F5344CB8AC3E}">
        <p14:creationId xmlns:p14="http://schemas.microsoft.com/office/powerpoint/2010/main" val="306908970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41</a:t>
            </a:fld>
            <a:endParaRPr lang="en-US"/>
          </a:p>
        </p:txBody>
      </p:sp>
    </p:spTree>
    <p:extLst>
      <p:ext uri="{BB962C8B-B14F-4D97-AF65-F5344CB8AC3E}">
        <p14:creationId xmlns:p14="http://schemas.microsoft.com/office/powerpoint/2010/main" val="187212254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42</a:t>
            </a:fld>
            <a:endParaRPr lang="en-US"/>
          </a:p>
        </p:txBody>
      </p:sp>
    </p:spTree>
    <p:extLst>
      <p:ext uri="{BB962C8B-B14F-4D97-AF65-F5344CB8AC3E}">
        <p14:creationId xmlns:p14="http://schemas.microsoft.com/office/powerpoint/2010/main" val="13035328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43</a:t>
            </a:fld>
            <a:endParaRPr lang="en-US"/>
          </a:p>
        </p:txBody>
      </p:sp>
    </p:spTree>
    <p:extLst>
      <p:ext uri="{BB962C8B-B14F-4D97-AF65-F5344CB8AC3E}">
        <p14:creationId xmlns:p14="http://schemas.microsoft.com/office/powerpoint/2010/main" val="409793299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44</a:t>
            </a:fld>
            <a:endParaRPr lang="en-US"/>
          </a:p>
        </p:txBody>
      </p:sp>
    </p:spTree>
    <p:extLst>
      <p:ext uri="{BB962C8B-B14F-4D97-AF65-F5344CB8AC3E}">
        <p14:creationId xmlns:p14="http://schemas.microsoft.com/office/powerpoint/2010/main" val="88521489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45</a:t>
            </a:fld>
            <a:endParaRPr lang="en-US"/>
          </a:p>
        </p:txBody>
      </p:sp>
    </p:spTree>
    <p:extLst>
      <p:ext uri="{BB962C8B-B14F-4D97-AF65-F5344CB8AC3E}">
        <p14:creationId xmlns:p14="http://schemas.microsoft.com/office/powerpoint/2010/main" val="367405629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462B0B5-AA3B-4A0D-AACB-42F3716115EE}" type="slidenum">
              <a:rPr lang="en-US" smtClean="0"/>
              <a:t>46</a:t>
            </a:fld>
            <a:endParaRPr lang="en-US"/>
          </a:p>
        </p:txBody>
      </p:sp>
    </p:spTree>
    <p:extLst>
      <p:ext uri="{BB962C8B-B14F-4D97-AF65-F5344CB8AC3E}">
        <p14:creationId xmlns:p14="http://schemas.microsoft.com/office/powerpoint/2010/main" val="6875107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5</a:t>
            </a:fld>
            <a:endParaRPr lang="en-US"/>
          </a:p>
        </p:txBody>
      </p:sp>
    </p:spTree>
    <p:extLst>
      <p:ext uri="{BB962C8B-B14F-4D97-AF65-F5344CB8AC3E}">
        <p14:creationId xmlns:p14="http://schemas.microsoft.com/office/powerpoint/2010/main" val="6861216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6</a:t>
            </a:fld>
            <a:endParaRPr lang="en-US"/>
          </a:p>
        </p:txBody>
      </p:sp>
    </p:spTree>
    <p:extLst>
      <p:ext uri="{BB962C8B-B14F-4D97-AF65-F5344CB8AC3E}">
        <p14:creationId xmlns:p14="http://schemas.microsoft.com/office/powerpoint/2010/main" val="2803857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7</a:t>
            </a:fld>
            <a:endParaRPr lang="en-US"/>
          </a:p>
        </p:txBody>
      </p:sp>
    </p:spTree>
    <p:extLst>
      <p:ext uri="{BB962C8B-B14F-4D97-AF65-F5344CB8AC3E}">
        <p14:creationId xmlns:p14="http://schemas.microsoft.com/office/powerpoint/2010/main" val="41181032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8</a:t>
            </a:fld>
            <a:endParaRPr lang="en-US"/>
          </a:p>
        </p:txBody>
      </p:sp>
    </p:spTree>
    <p:extLst>
      <p:ext uri="{BB962C8B-B14F-4D97-AF65-F5344CB8AC3E}">
        <p14:creationId xmlns:p14="http://schemas.microsoft.com/office/powerpoint/2010/main" val="39355857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9</a:t>
            </a:fld>
            <a:endParaRPr lang="en-US"/>
          </a:p>
        </p:txBody>
      </p:sp>
    </p:spTree>
    <p:extLst>
      <p:ext uri="{BB962C8B-B14F-4D97-AF65-F5344CB8AC3E}">
        <p14:creationId xmlns:p14="http://schemas.microsoft.com/office/powerpoint/2010/main" val="2357702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DC86D-129C-47AE-94A6-9243F3B4A33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A34C96C-6745-4A74-AD96-5E86A87B57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179A2FA-E8E8-43D6-A69D-AD01A8BA3A47}"/>
              </a:ext>
            </a:extLst>
          </p:cNvPr>
          <p:cNvSpPr>
            <a:spLocks noGrp="1"/>
          </p:cNvSpPr>
          <p:nvPr>
            <p:ph type="dt" sz="half" idx="10"/>
          </p:nvPr>
        </p:nvSpPr>
        <p:spPr/>
        <p:txBody>
          <a:bodyPr/>
          <a:lstStyle/>
          <a:p>
            <a:fld id="{0446F66E-5FB6-4EAC-ABA7-271CC422A228}" type="datetimeFigureOut">
              <a:rPr lang="en-US" smtClean="0"/>
              <a:t>4/21/2023</a:t>
            </a:fld>
            <a:endParaRPr lang="en-US"/>
          </a:p>
        </p:txBody>
      </p:sp>
      <p:sp>
        <p:nvSpPr>
          <p:cNvPr id="5" name="Footer Placeholder 4">
            <a:extLst>
              <a:ext uri="{FF2B5EF4-FFF2-40B4-BE49-F238E27FC236}">
                <a16:creationId xmlns:a16="http://schemas.microsoft.com/office/drawing/2014/main" id="{84D3F344-A345-4EAC-979B-A4E7A17238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44785D-3F11-46BB-BF67-05EE91405919}"/>
              </a:ext>
            </a:extLst>
          </p:cNvPr>
          <p:cNvSpPr>
            <a:spLocks noGrp="1"/>
          </p:cNvSpPr>
          <p:nvPr>
            <p:ph type="sldNum" sz="quarter" idx="12"/>
          </p:nvPr>
        </p:nvSpPr>
        <p:spPr/>
        <p:txBody>
          <a:bodyPr/>
          <a:lstStyle/>
          <a:p>
            <a:fld id="{FFA34B65-8DCD-493D-BC2B-4D5FEDAF4551}" type="slidenum">
              <a:rPr lang="en-US" smtClean="0"/>
              <a:t>‹#›</a:t>
            </a:fld>
            <a:endParaRPr lang="en-US"/>
          </a:p>
        </p:txBody>
      </p:sp>
    </p:spTree>
    <p:extLst>
      <p:ext uri="{BB962C8B-B14F-4D97-AF65-F5344CB8AC3E}">
        <p14:creationId xmlns:p14="http://schemas.microsoft.com/office/powerpoint/2010/main" val="3123267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6711F-5B11-4B92-8DE8-B391A6E9881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9692B29-B11E-40F5-B515-7D337A2C9FB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99C0DB-1404-4C62-AB73-4A0A36B5A3CD}"/>
              </a:ext>
            </a:extLst>
          </p:cNvPr>
          <p:cNvSpPr>
            <a:spLocks noGrp="1"/>
          </p:cNvSpPr>
          <p:nvPr>
            <p:ph type="dt" sz="half" idx="10"/>
          </p:nvPr>
        </p:nvSpPr>
        <p:spPr/>
        <p:txBody>
          <a:bodyPr/>
          <a:lstStyle/>
          <a:p>
            <a:fld id="{0446F66E-5FB6-4EAC-ABA7-271CC422A228}" type="datetimeFigureOut">
              <a:rPr lang="en-US" smtClean="0"/>
              <a:t>4/21/2023</a:t>
            </a:fld>
            <a:endParaRPr lang="en-US"/>
          </a:p>
        </p:txBody>
      </p:sp>
      <p:sp>
        <p:nvSpPr>
          <p:cNvPr id="5" name="Footer Placeholder 4">
            <a:extLst>
              <a:ext uri="{FF2B5EF4-FFF2-40B4-BE49-F238E27FC236}">
                <a16:creationId xmlns:a16="http://schemas.microsoft.com/office/drawing/2014/main" id="{73076082-17D6-4709-819D-F0583A7C52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6F9EBC-B566-4564-832A-0B6E88192787}"/>
              </a:ext>
            </a:extLst>
          </p:cNvPr>
          <p:cNvSpPr>
            <a:spLocks noGrp="1"/>
          </p:cNvSpPr>
          <p:nvPr>
            <p:ph type="sldNum" sz="quarter" idx="12"/>
          </p:nvPr>
        </p:nvSpPr>
        <p:spPr/>
        <p:txBody>
          <a:bodyPr/>
          <a:lstStyle/>
          <a:p>
            <a:fld id="{FFA34B65-8DCD-493D-BC2B-4D5FEDAF4551}" type="slidenum">
              <a:rPr lang="en-US" smtClean="0"/>
              <a:t>‹#›</a:t>
            </a:fld>
            <a:endParaRPr lang="en-US"/>
          </a:p>
        </p:txBody>
      </p:sp>
    </p:spTree>
    <p:extLst>
      <p:ext uri="{BB962C8B-B14F-4D97-AF65-F5344CB8AC3E}">
        <p14:creationId xmlns:p14="http://schemas.microsoft.com/office/powerpoint/2010/main" val="356929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2C55D23-D6F0-4045-AA99-2BC222923A3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98DD5AB-B1A2-4978-93BD-AE9B01526CD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F1996F-8E6F-4F6A-924A-38F7BF25E747}"/>
              </a:ext>
            </a:extLst>
          </p:cNvPr>
          <p:cNvSpPr>
            <a:spLocks noGrp="1"/>
          </p:cNvSpPr>
          <p:nvPr>
            <p:ph type="dt" sz="half" idx="10"/>
          </p:nvPr>
        </p:nvSpPr>
        <p:spPr/>
        <p:txBody>
          <a:bodyPr/>
          <a:lstStyle/>
          <a:p>
            <a:fld id="{0446F66E-5FB6-4EAC-ABA7-271CC422A228}" type="datetimeFigureOut">
              <a:rPr lang="en-US" smtClean="0"/>
              <a:t>4/21/2023</a:t>
            </a:fld>
            <a:endParaRPr lang="en-US"/>
          </a:p>
        </p:txBody>
      </p:sp>
      <p:sp>
        <p:nvSpPr>
          <p:cNvPr id="5" name="Footer Placeholder 4">
            <a:extLst>
              <a:ext uri="{FF2B5EF4-FFF2-40B4-BE49-F238E27FC236}">
                <a16:creationId xmlns:a16="http://schemas.microsoft.com/office/drawing/2014/main" id="{2AE4A874-0818-4EA3-A723-9541F2D355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388862-DF0B-4B80-B644-0FACE53059C2}"/>
              </a:ext>
            </a:extLst>
          </p:cNvPr>
          <p:cNvSpPr>
            <a:spLocks noGrp="1"/>
          </p:cNvSpPr>
          <p:nvPr>
            <p:ph type="sldNum" sz="quarter" idx="12"/>
          </p:nvPr>
        </p:nvSpPr>
        <p:spPr/>
        <p:txBody>
          <a:bodyPr/>
          <a:lstStyle/>
          <a:p>
            <a:fld id="{FFA34B65-8DCD-493D-BC2B-4D5FEDAF4551}" type="slidenum">
              <a:rPr lang="en-US" smtClean="0"/>
              <a:t>‹#›</a:t>
            </a:fld>
            <a:endParaRPr lang="en-US"/>
          </a:p>
        </p:txBody>
      </p:sp>
    </p:spTree>
    <p:extLst>
      <p:ext uri="{BB962C8B-B14F-4D97-AF65-F5344CB8AC3E}">
        <p14:creationId xmlns:p14="http://schemas.microsoft.com/office/powerpoint/2010/main" val="3609480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8994E-26B1-46EF-BB54-755C7E7AC3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3BB195E-6558-4996-94D8-13220F79ECD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83ECFD-21CC-4090-BF5F-0BE4F461B32F}"/>
              </a:ext>
            </a:extLst>
          </p:cNvPr>
          <p:cNvSpPr>
            <a:spLocks noGrp="1"/>
          </p:cNvSpPr>
          <p:nvPr>
            <p:ph type="dt" sz="half" idx="10"/>
          </p:nvPr>
        </p:nvSpPr>
        <p:spPr/>
        <p:txBody>
          <a:bodyPr/>
          <a:lstStyle/>
          <a:p>
            <a:fld id="{0446F66E-5FB6-4EAC-ABA7-271CC422A228}" type="datetimeFigureOut">
              <a:rPr lang="en-US" smtClean="0"/>
              <a:t>4/21/2023</a:t>
            </a:fld>
            <a:endParaRPr lang="en-US"/>
          </a:p>
        </p:txBody>
      </p:sp>
      <p:sp>
        <p:nvSpPr>
          <p:cNvPr id="5" name="Footer Placeholder 4">
            <a:extLst>
              <a:ext uri="{FF2B5EF4-FFF2-40B4-BE49-F238E27FC236}">
                <a16:creationId xmlns:a16="http://schemas.microsoft.com/office/drawing/2014/main" id="{5F5DD4DC-EE76-43BF-82A0-B2DDA86F23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090A15-8C0F-4C5B-8200-63E5E97544B8}"/>
              </a:ext>
            </a:extLst>
          </p:cNvPr>
          <p:cNvSpPr>
            <a:spLocks noGrp="1"/>
          </p:cNvSpPr>
          <p:nvPr>
            <p:ph type="sldNum" sz="quarter" idx="12"/>
          </p:nvPr>
        </p:nvSpPr>
        <p:spPr/>
        <p:txBody>
          <a:bodyPr/>
          <a:lstStyle/>
          <a:p>
            <a:fld id="{FFA34B65-8DCD-493D-BC2B-4D5FEDAF4551}" type="slidenum">
              <a:rPr lang="en-US" smtClean="0"/>
              <a:t>‹#›</a:t>
            </a:fld>
            <a:endParaRPr lang="en-US"/>
          </a:p>
        </p:txBody>
      </p:sp>
    </p:spTree>
    <p:extLst>
      <p:ext uri="{BB962C8B-B14F-4D97-AF65-F5344CB8AC3E}">
        <p14:creationId xmlns:p14="http://schemas.microsoft.com/office/powerpoint/2010/main" val="1980055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D9B45-4B51-48F8-B50E-70E7AA89A3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DD55161-0A7D-45DD-8A63-474BA1EFF8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09CACC8-892E-4B5C-8C4E-293FFEC542DE}"/>
              </a:ext>
            </a:extLst>
          </p:cNvPr>
          <p:cNvSpPr>
            <a:spLocks noGrp="1"/>
          </p:cNvSpPr>
          <p:nvPr>
            <p:ph type="dt" sz="half" idx="10"/>
          </p:nvPr>
        </p:nvSpPr>
        <p:spPr/>
        <p:txBody>
          <a:bodyPr/>
          <a:lstStyle/>
          <a:p>
            <a:fld id="{0446F66E-5FB6-4EAC-ABA7-271CC422A228}" type="datetimeFigureOut">
              <a:rPr lang="en-US" smtClean="0"/>
              <a:t>4/21/2023</a:t>
            </a:fld>
            <a:endParaRPr lang="en-US"/>
          </a:p>
        </p:txBody>
      </p:sp>
      <p:sp>
        <p:nvSpPr>
          <p:cNvPr id="5" name="Footer Placeholder 4">
            <a:extLst>
              <a:ext uri="{FF2B5EF4-FFF2-40B4-BE49-F238E27FC236}">
                <a16:creationId xmlns:a16="http://schemas.microsoft.com/office/drawing/2014/main" id="{BFBE3107-594A-4F2F-8411-449150DE22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55E917-86F9-4BD3-ADC8-C9941B8F840C}"/>
              </a:ext>
            </a:extLst>
          </p:cNvPr>
          <p:cNvSpPr>
            <a:spLocks noGrp="1"/>
          </p:cNvSpPr>
          <p:nvPr>
            <p:ph type="sldNum" sz="quarter" idx="12"/>
          </p:nvPr>
        </p:nvSpPr>
        <p:spPr/>
        <p:txBody>
          <a:bodyPr/>
          <a:lstStyle/>
          <a:p>
            <a:fld id="{FFA34B65-8DCD-493D-BC2B-4D5FEDAF4551}" type="slidenum">
              <a:rPr lang="en-US" smtClean="0"/>
              <a:t>‹#›</a:t>
            </a:fld>
            <a:endParaRPr lang="en-US"/>
          </a:p>
        </p:txBody>
      </p:sp>
    </p:spTree>
    <p:extLst>
      <p:ext uri="{BB962C8B-B14F-4D97-AF65-F5344CB8AC3E}">
        <p14:creationId xmlns:p14="http://schemas.microsoft.com/office/powerpoint/2010/main" val="2495987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02C6D-671C-4C6D-97A9-F95CD2E24FA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96C5FF-D902-4265-A5EE-85C851137E7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655B56F-C2E2-4768-B11B-CD56C1ED9C6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762A0A4-197F-4975-B7C8-2364F21BB614}"/>
              </a:ext>
            </a:extLst>
          </p:cNvPr>
          <p:cNvSpPr>
            <a:spLocks noGrp="1"/>
          </p:cNvSpPr>
          <p:nvPr>
            <p:ph type="dt" sz="half" idx="10"/>
          </p:nvPr>
        </p:nvSpPr>
        <p:spPr/>
        <p:txBody>
          <a:bodyPr/>
          <a:lstStyle/>
          <a:p>
            <a:fld id="{0446F66E-5FB6-4EAC-ABA7-271CC422A228}" type="datetimeFigureOut">
              <a:rPr lang="en-US" smtClean="0"/>
              <a:t>4/21/2023</a:t>
            </a:fld>
            <a:endParaRPr lang="en-US"/>
          </a:p>
        </p:txBody>
      </p:sp>
      <p:sp>
        <p:nvSpPr>
          <p:cNvPr id="6" name="Footer Placeholder 5">
            <a:extLst>
              <a:ext uri="{FF2B5EF4-FFF2-40B4-BE49-F238E27FC236}">
                <a16:creationId xmlns:a16="http://schemas.microsoft.com/office/drawing/2014/main" id="{C263A3B3-EDD4-40EC-B9A6-95F0A699269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0B7F0D-7E00-4081-A85F-49088DA8089B}"/>
              </a:ext>
            </a:extLst>
          </p:cNvPr>
          <p:cNvSpPr>
            <a:spLocks noGrp="1"/>
          </p:cNvSpPr>
          <p:nvPr>
            <p:ph type="sldNum" sz="quarter" idx="12"/>
          </p:nvPr>
        </p:nvSpPr>
        <p:spPr/>
        <p:txBody>
          <a:bodyPr/>
          <a:lstStyle/>
          <a:p>
            <a:fld id="{FFA34B65-8DCD-493D-BC2B-4D5FEDAF4551}" type="slidenum">
              <a:rPr lang="en-US" smtClean="0"/>
              <a:t>‹#›</a:t>
            </a:fld>
            <a:endParaRPr lang="en-US"/>
          </a:p>
        </p:txBody>
      </p:sp>
    </p:spTree>
    <p:extLst>
      <p:ext uri="{BB962C8B-B14F-4D97-AF65-F5344CB8AC3E}">
        <p14:creationId xmlns:p14="http://schemas.microsoft.com/office/powerpoint/2010/main" val="3542232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E2A1F-1B2E-4D0E-8C9E-4CC9B7BD851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B90A58B-8091-4765-B3EB-8D945741043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F42AFFE-DC8D-4F86-9BC4-975A29B1A18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511CB43-D5DC-4C4D-A011-A16CA42CEB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C87411E-0CC0-4F07-8302-37F8B530FBD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4BDB4A0-7CAA-4B11-9AD1-784C7F07D7C6}"/>
              </a:ext>
            </a:extLst>
          </p:cNvPr>
          <p:cNvSpPr>
            <a:spLocks noGrp="1"/>
          </p:cNvSpPr>
          <p:nvPr>
            <p:ph type="dt" sz="half" idx="10"/>
          </p:nvPr>
        </p:nvSpPr>
        <p:spPr/>
        <p:txBody>
          <a:bodyPr/>
          <a:lstStyle/>
          <a:p>
            <a:fld id="{0446F66E-5FB6-4EAC-ABA7-271CC422A228}" type="datetimeFigureOut">
              <a:rPr lang="en-US" smtClean="0"/>
              <a:t>4/21/2023</a:t>
            </a:fld>
            <a:endParaRPr lang="en-US"/>
          </a:p>
        </p:txBody>
      </p:sp>
      <p:sp>
        <p:nvSpPr>
          <p:cNvPr id="8" name="Footer Placeholder 7">
            <a:extLst>
              <a:ext uri="{FF2B5EF4-FFF2-40B4-BE49-F238E27FC236}">
                <a16:creationId xmlns:a16="http://schemas.microsoft.com/office/drawing/2014/main" id="{E450E941-1E99-4378-8B34-60427C6D057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8C53335-3651-4A46-8001-85D19EE80101}"/>
              </a:ext>
            </a:extLst>
          </p:cNvPr>
          <p:cNvSpPr>
            <a:spLocks noGrp="1"/>
          </p:cNvSpPr>
          <p:nvPr>
            <p:ph type="sldNum" sz="quarter" idx="12"/>
          </p:nvPr>
        </p:nvSpPr>
        <p:spPr/>
        <p:txBody>
          <a:bodyPr/>
          <a:lstStyle/>
          <a:p>
            <a:fld id="{FFA34B65-8DCD-493D-BC2B-4D5FEDAF4551}" type="slidenum">
              <a:rPr lang="en-US" smtClean="0"/>
              <a:t>‹#›</a:t>
            </a:fld>
            <a:endParaRPr lang="en-US"/>
          </a:p>
        </p:txBody>
      </p:sp>
    </p:spTree>
    <p:extLst>
      <p:ext uri="{BB962C8B-B14F-4D97-AF65-F5344CB8AC3E}">
        <p14:creationId xmlns:p14="http://schemas.microsoft.com/office/powerpoint/2010/main" val="4190778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A3755-8367-4728-B448-E165E6DDF04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5882AC3-8F6F-4859-A0BC-90A1D83A2142}"/>
              </a:ext>
            </a:extLst>
          </p:cNvPr>
          <p:cNvSpPr>
            <a:spLocks noGrp="1"/>
          </p:cNvSpPr>
          <p:nvPr>
            <p:ph type="dt" sz="half" idx="10"/>
          </p:nvPr>
        </p:nvSpPr>
        <p:spPr/>
        <p:txBody>
          <a:bodyPr/>
          <a:lstStyle/>
          <a:p>
            <a:fld id="{0446F66E-5FB6-4EAC-ABA7-271CC422A228}" type="datetimeFigureOut">
              <a:rPr lang="en-US" smtClean="0"/>
              <a:t>4/21/2023</a:t>
            </a:fld>
            <a:endParaRPr lang="en-US"/>
          </a:p>
        </p:txBody>
      </p:sp>
      <p:sp>
        <p:nvSpPr>
          <p:cNvPr id="4" name="Footer Placeholder 3">
            <a:extLst>
              <a:ext uri="{FF2B5EF4-FFF2-40B4-BE49-F238E27FC236}">
                <a16:creationId xmlns:a16="http://schemas.microsoft.com/office/drawing/2014/main" id="{7AD42833-EC48-40AC-AA16-84F51A2E42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E439A5D-A7FD-4317-B9A9-0D7D8D18B010}"/>
              </a:ext>
            </a:extLst>
          </p:cNvPr>
          <p:cNvSpPr>
            <a:spLocks noGrp="1"/>
          </p:cNvSpPr>
          <p:nvPr>
            <p:ph type="sldNum" sz="quarter" idx="12"/>
          </p:nvPr>
        </p:nvSpPr>
        <p:spPr/>
        <p:txBody>
          <a:bodyPr/>
          <a:lstStyle/>
          <a:p>
            <a:fld id="{FFA34B65-8DCD-493D-BC2B-4D5FEDAF4551}" type="slidenum">
              <a:rPr lang="en-US" smtClean="0"/>
              <a:t>‹#›</a:t>
            </a:fld>
            <a:endParaRPr lang="en-US"/>
          </a:p>
        </p:txBody>
      </p:sp>
    </p:spTree>
    <p:extLst>
      <p:ext uri="{BB962C8B-B14F-4D97-AF65-F5344CB8AC3E}">
        <p14:creationId xmlns:p14="http://schemas.microsoft.com/office/powerpoint/2010/main" val="3120017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8B0BB2B-BCCE-4242-8CCF-DA3A56F36E08}"/>
              </a:ext>
            </a:extLst>
          </p:cNvPr>
          <p:cNvSpPr>
            <a:spLocks noGrp="1"/>
          </p:cNvSpPr>
          <p:nvPr>
            <p:ph type="dt" sz="half" idx="10"/>
          </p:nvPr>
        </p:nvSpPr>
        <p:spPr/>
        <p:txBody>
          <a:bodyPr/>
          <a:lstStyle/>
          <a:p>
            <a:fld id="{0446F66E-5FB6-4EAC-ABA7-271CC422A228}" type="datetimeFigureOut">
              <a:rPr lang="en-US" smtClean="0"/>
              <a:t>4/21/2023</a:t>
            </a:fld>
            <a:endParaRPr lang="en-US"/>
          </a:p>
        </p:txBody>
      </p:sp>
      <p:sp>
        <p:nvSpPr>
          <p:cNvPr id="3" name="Footer Placeholder 2">
            <a:extLst>
              <a:ext uri="{FF2B5EF4-FFF2-40B4-BE49-F238E27FC236}">
                <a16:creationId xmlns:a16="http://schemas.microsoft.com/office/drawing/2014/main" id="{21D94D24-FE16-4886-98E6-1B170C392DA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DC6D341-9FD9-440E-8579-56226E0ECDFF}"/>
              </a:ext>
            </a:extLst>
          </p:cNvPr>
          <p:cNvSpPr>
            <a:spLocks noGrp="1"/>
          </p:cNvSpPr>
          <p:nvPr>
            <p:ph type="sldNum" sz="quarter" idx="12"/>
          </p:nvPr>
        </p:nvSpPr>
        <p:spPr/>
        <p:txBody>
          <a:bodyPr/>
          <a:lstStyle/>
          <a:p>
            <a:fld id="{FFA34B65-8DCD-493D-BC2B-4D5FEDAF4551}" type="slidenum">
              <a:rPr lang="en-US" smtClean="0"/>
              <a:t>‹#›</a:t>
            </a:fld>
            <a:endParaRPr lang="en-US"/>
          </a:p>
        </p:txBody>
      </p:sp>
    </p:spTree>
    <p:extLst>
      <p:ext uri="{BB962C8B-B14F-4D97-AF65-F5344CB8AC3E}">
        <p14:creationId xmlns:p14="http://schemas.microsoft.com/office/powerpoint/2010/main" val="2823763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67E19-F77C-4A52-8122-6504E0F855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A6C0BC0-F3EF-41A7-88A7-90BF70C0A4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F7230D3-314D-4214-811D-0EAE2EB331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D81541-B8AA-46BD-986F-A96A94840BE2}"/>
              </a:ext>
            </a:extLst>
          </p:cNvPr>
          <p:cNvSpPr>
            <a:spLocks noGrp="1"/>
          </p:cNvSpPr>
          <p:nvPr>
            <p:ph type="dt" sz="half" idx="10"/>
          </p:nvPr>
        </p:nvSpPr>
        <p:spPr/>
        <p:txBody>
          <a:bodyPr/>
          <a:lstStyle/>
          <a:p>
            <a:fld id="{0446F66E-5FB6-4EAC-ABA7-271CC422A228}" type="datetimeFigureOut">
              <a:rPr lang="en-US" smtClean="0"/>
              <a:t>4/21/2023</a:t>
            </a:fld>
            <a:endParaRPr lang="en-US"/>
          </a:p>
        </p:txBody>
      </p:sp>
      <p:sp>
        <p:nvSpPr>
          <p:cNvPr id="6" name="Footer Placeholder 5">
            <a:extLst>
              <a:ext uri="{FF2B5EF4-FFF2-40B4-BE49-F238E27FC236}">
                <a16:creationId xmlns:a16="http://schemas.microsoft.com/office/drawing/2014/main" id="{BCD2ECBA-F1F7-4775-B604-BD31AE14D5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90B49A-F61A-4C86-B197-0E8F26468279}"/>
              </a:ext>
            </a:extLst>
          </p:cNvPr>
          <p:cNvSpPr>
            <a:spLocks noGrp="1"/>
          </p:cNvSpPr>
          <p:nvPr>
            <p:ph type="sldNum" sz="quarter" idx="12"/>
          </p:nvPr>
        </p:nvSpPr>
        <p:spPr/>
        <p:txBody>
          <a:bodyPr/>
          <a:lstStyle/>
          <a:p>
            <a:fld id="{FFA34B65-8DCD-493D-BC2B-4D5FEDAF4551}" type="slidenum">
              <a:rPr lang="en-US" smtClean="0"/>
              <a:t>‹#›</a:t>
            </a:fld>
            <a:endParaRPr lang="en-US"/>
          </a:p>
        </p:txBody>
      </p:sp>
    </p:spTree>
    <p:extLst>
      <p:ext uri="{BB962C8B-B14F-4D97-AF65-F5344CB8AC3E}">
        <p14:creationId xmlns:p14="http://schemas.microsoft.com/office/powerpoint/2010/main" val="28838315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55C6C-6596-4B13-9CD8-AB6030ABBA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55420CA-F047-4FE1-985C-E97FE6F9F0B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2678FDB-EE89-457F-86A7-27A45D1986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E70A9DA-5F6E-4A8E-BADF-372660D26212}"/>
              </a:ext>
            </a:extLst>
          </p:cNvPr>
          <p:cNvSpPr>
            <a:spLocks noGrp="1"/>
          </p:cNvSpPr>
          <p:nvPr>
            <p:ph type="dt" sz="half" idx="10"/>
          </p:nvPr>
        </p:nvSpPr>
        <p:spPr/>
        <p:txBody>
          <a:bodyPr/>
          <a:lstStyle/>
          <a:p>
            <a:fld id="{0446F66E-5FB6-4EAC-ABA7-271CC422A228}" type="datetimeFigureOut">
              <a:rPr lang="en-US" smtClean="0"/>
              <a:t>4/21/2023</a:t>
            </a:fld>
            <a:endParaRPr lang="en-US"/>
          </a:p>
        </p:txBody>
      </p:sp>
      <p:sp>
        <p:nvSpPr>
          <p:cNvPr id="6" name="Footer Placeholder 5">
            <a:extLst>
              <a:ext uri="{FF2B5EF4-FFF2-40B4-BE49-F238E27FC236}">
                <a16:creationId xmlns:a16="http://schemas.microsoft.com/office/drawing/2014/main" id="{A57BB631-599C-44E2-AC29-E6D8312CF89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EF6455-2901-4E88-992B-0743E3AEFF54}"/>
              </a:ext>
            </a:extLst>
          </p:cNvPr>
          <p:cNvSpPr>
            <a:spLocks noGrp="1"/>
          </p:cNvSpPr>
          <p:nvPr>
            <p:ph type="sldNum" sz="quarter" idx="12"/>
          </p:nvPr>
        </p:nvSpPr>
        <p:spPr/>
        <p:txBody>
          <a:bodyPr/>
          <a:lstStyle/>
          <a:p>
            <a:fld id="{FFA34B65-8DCD-493D-BC2B-4D5FEDAF4551}" type="slidenum">
              <a:rPr lang="en-US" smtClean="0"/>
              <a:t>‹#›</a:t>
            </a:fld>
            <a:endParaRPr lang="en-US"/>
          </a:p>
        </p:txBody>
      </p:sp>
    </p:spTree>
    <p:extLst>
      <p:ext uri="{BB962C8B-B14F-4D97-AF65-F5344CB8AC3E}">
        <p14:creationId xmlns:p14="http://schemas.microsoft.com/office/powerpoint/2010/main" val="8918189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595A7C5-3608-4419-ADEF-1CC1949C20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0EAC37C-83FF-4DE8-A7DB-4F7F45444B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DC6AEC-7087-4312-B2A9-48B2E1C47E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46F66E-5FB6-4EAC-ABA7-271CC422A228}" type="datetimeFigureOut">
              <a:rPr lang="en-US" smtClean="0"/>
              <a:t>4/21/2023</a:t>
            </a:fld>
            <a:endParaRPr lang="en-US"/>
          </a:p>
        </p:txBody>
      </p:sp>
      <p:sp>
        <p:nvSpPr>
          <p:cNvPr id="5" name="Footer Placeholder 4">
            <a:extLst>
              <a:ext uri="{FF2B5EF4-FFF2-40B4-BE49-F238E27FC236}">
                <a16:creationId xmlns:a16="http://schemas.microsoft.com/office/drawing/2014/main" id="{4CD94FF1-F13D-4373-87B9-FEC3F646AB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80035EF-8C03-4E7C-A839-877518A5E2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A34B65-8DCD-493D-BC2B-4D5FEDAF4551}" type="slidenum">
              <a:rPr lang="en-US" smtClean="0"/>
              <a:t>‹#›</a:t>
            </a:fld>
            <a:endParaRPr lang="en-US"/>
          </a:p>
        </p:txBody>
      </p:sp>
    </p:spTree>
    <p:extLst>
      <p:ext uri="{BB962C8B-B14F-4D97-AF65-F5344CB8AC3E}">
        <p14:creationId xmlns:p14="http://schemas.microsoft.com/office/powerpoint/2010/main" val="2851415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22363"/>
            <a:ext cx="4023360" cy="3204134"/>
          </a:xfrm>
        </p:spPr>
        <p:txBody>
          <a:bodyPr vert="horz" lIns="91440" tIns="45720" rIns="91440" bIns="45720" rtlCol="0" anchor="b">
            <a:normAutofit/>
          </a:bodyPr>
          <a:lstStyle/>
          <a:p>
            <a:r>
              <a:rPr lang="en-US" sz="4800" b="1" kern="1200" dirty="0">
                <a:solidFill>
                  <a:schemeClr val="tx1"/>
                </a:solidFill>
                <a:latin typeface="+mj-lt"/>
                <a:ea typeface="+mj-ea"/>
                <a:cs typeface="+mj-cs"/>
              </a:rPr>
              <a:t>Tyler  Lonestar </a:t>
            </a:r>
            <a:br>
              <a:rPr lang="en-US" sz="4800" b="1" kern="1200" dirty="0">
                <a:solidFill>
                  <a:schemeClr val="tx1"/>
                </a:solidFill>
                <a:latin typeface="+mj-lt"/>
                <a:ea typeface="+mj-ea"/>
                <a:cs typeface="+mj-cs"/>
              </a:rPr>
            </a:br>
            <a:r>
              <a:rPr lang="en-US" sz="4800" b="1" kern="1200" dirty="0">
                <a:solidFill>
                  <a:schemeClr val="tx1"/>
                </a:solidFill>
                <a:latin typeface="+mj-lt"/>
                <a:ea typeface="+mj-ea"/>
                <a:cs typeface="+mj-cs"/>
              </a:rPr>
              <a:t>      Chapter </a:t>
            </a: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Title 1">
            <a:extLst>
              <a:ext uri="{FF2B5EF4-FFF2-40B4-BE49-F238E27FC236}">
                <a16:creationId xmlns:a16="http://schemas.microsoft.com/office/drawing/2014/main" id="{6128D798-D90B-48E0-90FE-C57ACC1E38D9}"/>
              </a:ext>
            </a:extLst>
          </p:cNvPr>
          <p:cNvSpPr txBox="1">
            <a:spLocks/>
          </p:cNvSpPr>
          <p:nvPr/>
        </p:nvSpPr>
        <p:spPr>
          <a:xfrm>
            <a:off x="5846899" y="1019908"/>
            <a:ext cx="4939166" cy="4535282"/>
          </a:xfrm>
          <a:prstGeom prst="rect">
            <a:avLst/>
          </a:prstGeom>
        </p:spPr>
        <p:txBody>
          <a:bodyPr vert="horz" lIns="91440" tIns="45720" rIns="91440" bIns="45720" rtlCol="0" anchor="b">
            <a:normAutofit fontScale="3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11000" b="1" dirty="0">
                <a:solidFill>
                  <a:srgbClr val="0070C0"/>
                </a:solidFill>
                <a:latin typeface="Calibri" panose="020F0502020204030204" pitchFamily="34" charset="0"/>
                <a:cs typeface="Times New Roman" panose="02020603050405020304" pitchFamily="18" charset="0"/>
              </a:rPr>
              <a:t>Post Season Information</a:t>
            </a:r>
          </a:p>
          <a:p>
            <a:r>
              <a:rPr lang="en-US" sz="11000" b="1" dirty="0">
                <a:solidFill>
                  <a:srgbClr val="0070C0"/>
                </a:solidFill>
                <a:latin typeface="Calibri" panose="020F0502020204030204" pitchFamily="34" charset="0"/>
                <a:cs typeface="Times New Roman" panose="02020603050405020304" pitchFamily="18" charset="0"/>
              </a:rPr>
              <a:t> </a:t>
            </a:r>
          </a:p>
          <a:p>
            <a:r>
              <a:rPr lang="en-US" sz="11000" b="1" dirty="0">
                <a:solidFill>
                  <a:srgbClr val="0070C0"/>
                </a:solidFill>
                <a:latin typeface="Calibri" panose="020F0502020204030204" pitchFamily="34" charset="0"/>
                <a:cs typeface="Times New Roman" panose="02020603050405020304" pitchFamily="18" charset="0"/>
              </a:rPr>
              <a:t>          &amp; </a:t>
            </a:r>
          </a:p>
          <a:p>
            <a:endParaRPr lang="en-US" sz="11000" b="1" dirty="0">
              <a:solidFill>
                <a:srgbClr val="0070C0"/>
              </a:solidFill>
              <a:latin typeface="Calibri" panose="020F0502020204030204" pitchFamily="34" charset="0"/>
              <a:cs typeface="Times New Roman" panose="02020603050405020304" pitchFamily="18" charset="0"/>
            </a:endParaRPr>
          </a:p>
          <a:p>
            <a:r>
              <a:rPr lang="en-US" sz="11000" b="1" dirty="0">
                <a:solidFill>
                  <a:srgbClr val="0070C0"/>
                </a:solidFill>
                <a:latin typeface="Calibri" panose="020F0502020204030204" pitchFamily="34" charset="0"/>
                <a:cs typeface="Times New Roman" panose="02020603050405020304" pitchFamily="18" charset="0"/>
              </a:rPr>
              <a:t>3/4 Person Mechanics</a:t>
            </a:r>
          </a:p>
          <a:p>
            <a:endParaRPr lang="en-US" sz="11000" b="1" dirty="0">
              <a:solidFill>
                <a:srgbClr val="0070C0"/>
              </a:solidFill>
              <a:latin typeface="Calibri" panose="020F0502020204030204" pitchFamily="34" charset="0"/>
              <a:cs typeface="Times New Roman" panose="02020603050405020304" pitchFamily="18" charset="0"/>
            </a:endParaRPr>
          </a:p>
          <a:p>
            <a:r>
              <a:rPr lang="en-US" sz="11000" b="1" dirty="0">
                <a:solidFill>
                  <a:srgbClr val="0070C0"/>
                </a:solidFill>
                <a:latin typeface="Calibri" panose="020F0502020204030204" pitchFamily="34" charset="0"/>
                <a:cs typeface="Times New Roman" panose="02020603050405020304" pitchFamily="18" charset="0"/>
              </a:rPr>
              <a:t>Appeals</a:t>
            </a:r>
          </a:p>
          <a:p>
            <a:endParaRPr lang="en-US" sz="11000" b="1" dirty="0">
              <a:solidFill>
                <a:srgbClr val="0070C0"/>
              </a:solidFill>
              <a:latin typeface="Calibri" panose="020F0502020204030204" pitchFamily="34" charset="0"/>
              <a:cs typeface="Times New Roman" panose="02020603050405020304" pitchFamily="18" charset="0"/>
            </a:endParaRPr>
          </a:p>
          <a:p>
            <a:r>
              <a:rPr lang="en-US" sz="11000" b="1" dirty="0">
                <a:solidFill>
                  <a:srgbClr val="0070C0"/>
                </a:solidFill>
                <a:latin typeface="Calibri" panose="020F0502020204030204" pitchFamily="34" charset="0"/>
                <a:cs typeface="Times New Roman" panose="02020603050405020304" pitchFamily="18" charset="0"/>
              </a:rPr>
              <a:t>Interference</a:t>
            </a:r>
          </a:p>
          <a:p>
            <a:endParaRPr lang="en-US" sz="4800" dirty="0"/>
          </a:p>
          <a:p>
            <a:endParaRPr lang="en-US" sz="4800" dirty="0"/>
          </a:p>
          <a:p>
            <a:br>
              <a:rPr lang="en-US" sz="4800" dirty="0"/>
            </a:br>
            <a:br>
              <a:rPr lang="en-US" sz="4800" b="1" dirty="0"/>
            </a:br>
            <a:endParaRPr lang="en-US" sz="4800" b="1" dirty="0"/>
          </a:p>
        </p:txBody>
      </p:sp>
      <p:sp>
        <p:nvSpPr>
          <p:cNvPr id="20" name="Title 1">
            <a:extLst>
              <a:ext uri="{FF2B5EF4-FFF2-40B4-BE49-F238E27FC236}">
                <a16:creationId xmlns:a16="http://schemas.microsoft.com/office/drawing/2014/main" id="{04B84F85-A1C5-45D0-955A-A2190214B34D}"/>
              </a:ext>
            </a:extLst>
          </p:cNvPr>
          <p:cNvSpPr txBox="1">
            <a:spLocks/>
          </p:cNvSpPr>
          <p:nvPr/>
        </p:nvSpPr>
        <p:spPr>
          <a:xfrm>
            <a:off x="477981" y="4695764"/>
            <a:ext cx="4023360" cy="1246287"/>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dirty="0"/>
              <a:t>April 19, 2023</a:t>
            </a:r>
          </a:p>
          <a:p>
            <a:r>
              <a:rPr lang="en-US" sz="4000" b="1" dirty="0"/>
              <a:t>General Meeting</a:t>
            </a:r>
          </a:p>
        </p:txBody>
      </p:sp>
      <p:pic>
        <p:nvPicPr>
          <p:cNvPr id="21" name="Picture 20">
            <a:extLst>
              <a:ext uri="{FF2B5EF4-FFF2-40B4-BE49-F238E27FC236}">
                <a16:creationId xmlns:a16="http://schemas.microsoft.com/office/drawing/2014/main" id="{97418BA3-B99A-4C6C-9B93-2DEF7C926048}"/>
              </a:ext>
            </a:extLst>
          </p:cNvPr>
          <p:cNvPicPr>
            <a:picLocks noChangeAspect="1"/>
          </p:cNvPicPr>
          <p:nvPr/>
        </p:nvPicPr>
        <p:blipFill>
          <a:blip r:embed="rId3"/>
          <a:stretch>
            <a:fillRect/>
          </a:stretch>
        </p:blipFill>
        <p:spPr>
          <a:xfrm>
            <a:off x="681297" y="2316139"/>
            <a:ext cx="503820" cy="503820"/>
          </a:xfrm>
          <a:prstGeom prst="rect">
            <a:avLst/>
          </a:prstGeom>
        </p:spPr>
      </p:pic>
    </p:spTree>
    <p:extLst>
      <p:ext uri="{BB962C8B-B14F-4D97-AF65-F5344CB8AC3E}">
        <p14:creationId xmlns:p14="http://schemas.microsoft.com/office/powerpoint/2010/main" val="8615676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Post-Season Information</a:t>
            </a: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146395"/>
          </a:xfrm>
          <a:prstGeom prst="rect">
            <a:avLst/>
          </a:prstGeom>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Crew Chief</a:t>
            </a:r>
            <a:br>
              <a:rPr lang="en-US" sz="4800" dirty="0"/>
            </a:br>
            <a:br>
              <a:rPr lang="en-US" sz="4800" b="1" dirty="0"/>
            </a:br>
            <a:endParaRPr lang="en-US" sz="4800" b="1" dirty="0"/>
          </a:p>
        </p:txBody>
      </p:sp>
      <p:sp>
        <p:nvSpPr>
          <p:cNvPr id="11" name="Rectangle 10">
            <a:extLst>
              <a:ext uri="{FF2B5EF4-FFF2-40B4-BE49-F238E27FC236}">
                <a16:creationId xmlns:a16="http://schemas.microsoft.com/office/drawing/2014/main" id="{77A91FDC-2B5D-41B1-9481-4202E29B1F0B}"/>
              </a:ext>
            </a:extLst>
          </p:cNvPr>
          <p:cNvSpPr/>
          <p:nvPr/>
        </p:nvSpPr>
        <p:spPr>
          <a:xfrm>
            <a:off x="5277236" y="1175878"/>
            <a:ext cx="6596575" cy="4829014"/>
          </a:xfrm>
          <a:prstGeom prst="rect">
            <a:avLst/>
          </a:prstGeom>
        </p:spPr>
        <p:txBody>
          <a:bodyPr wrap="square">
            <a:spAutoFit/>
          </a:bodyPr>
          <a:lstStyle/>
          <a:p>
            <a:pPr>
              <a:lnSpc>
                <a:spcPct val="90000"/>
              </a:lnSpc>
              <a:defRPr/>
            </a:pPr>
            <a:r>
              <a:rPr lang="en-US" altLang="en-US" sz="3600" dirty="0"/>
              <a:t>Crew Chief is responsible for:</a:t>
            </a:r>
          </a:p>
          <a:p>
            <a:pPr>
              <a:lnSpc>
                <a:spcPct val="90000"/>
              </a:lnSpc>
              <a:defRPr/>
            </a:pPr>
            <a:endParaRPr lang="en-US" altLang="en-US" sz="3600" dirty="0"/>
          </a:p>
          <a:p>
            <a:pPr>
              <a:lnSpc>
                <a:spcPct val="90000"/>
              </a:lnSpc>
              <a:defRPr/>
            </a:pPr>
            <a:r>
              <a:rPr lang="en-US" altLang="en-US" sz="3600" dirty="0"/>
              <a:t>Gathering and reviewing pay sheets and W9’s of your crew prior to submitting them to the coach(s) or the Game site administrator depending on how its being run.</a:t>
            </a:r>
          </a:p>
          <a:p>
            <a:pPr>
              <a:lnSpc>
                <a:spcPct val="90000"/>
              </a:lnSpc>
              <a:defRPr/>
            </a:pPr>
            <a:r>
              <a:rPr lang="en-US" altLang="en-US" sz="3600" dirty="0"/>
              <a:t> </a:t>
            </a:r>
            <a:endParaRPr lang="en-US" altLang="en-US" dirty="0"/>
          </a:p>
          <a:p>
            <a:pPr>
              <a:lnSpc>
                <a:spcPct val="90000"/>
              </a:lnSpc>
              <a:defRPr/>
            </a:pPr>
            <a:endParaRPr lang="en-US" altLang="en-US" dirty="0"/>
          </a:p>
        </p:txBody>
      </p:sp>
    </p:spTree>
    <p:extLst>
      <p:ext uri="{BB962C8B-B14F-4D97-AF65-F5344CB8AC3E}">
        <p14:creationId xmlns:p14="http://schemas.microsoft.com/office/powerpoint/2010/main" val="2891957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Post-Season Information</a:t>
            </a: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TASO Game ending Scenarios</a:t>
            </a:r>
            <a:br>
              <a:rPr lang="en-US" sz="4800" dirty="0"/>
            </a:br>
            <a:br>
              <a:rPr lang="en-US" sz="4800" b="1" dirty="0"/>
            </a:br>
            <a:endParaRPr lang="en-US" sz="4800" b="1" dirty="0"/>
          </a:p>
        </p:txBody>
      </p:sp>
      <p:sp>
        <p:nvSpPr>
          <p:cNvPr id="11" name="Rectangle 10">
            <a:extLst>
              <a:ext uri="{FF2B5EF4-FFF2-40B4-BE49-F238E27FC236}">
                <a16:creationId xmlns:a16="http://schemas.microsoft.com/office/drawing/2014/main" id="{77A91FDC-2B5D-41B1-9481-4202E29B1F0B}"/>
              </a:ext>
            </a:extLst>
          </p:cNvPr>
          <p:cNvSpPr/>
          <p:nvPr/>
        </p:nvSpPr>
        <p:spPr>
          <a:xfrm>
            <a:off x="5132662" y="731713"/>
            <a:ext cx="6596575" cy="6823406"/>
          </a:xfrm>
          <a:prstGeom prst="rect">
            <a:avLst/>
          </a:prstGeom>
        </p:spPr>
        <p:txBody>
          <a:bodyPr wrap="square">
            <a:spAutoFit/>
          </a:bodyPr>
          <a:lstStyle/>
          <a:p>
            <a:pPr>
              <a:lnSpc>
                <a:spcPct val="90000"/>
              </a:lnSpc>
              <a:defRPr/>
            </a:pPr>
            <a:r>
              <a:rPr lang="en-US" altLang="en-US" sz="3600" dirty="0"/>
              <a:t>Beginning with Warm-Up Games and Play-In Games their will be several changes from the regular season.</a:t>
            </a:r>
          </a:p>
          <a:p>
            <a:pPr>
              <a:lnSpc>
                <a:spcPct val="90000"/>
              </a:lnSpc>
              <a:defRPr/>
            </a:pPr>
            <a:endParaRPr lang="en-US" altLang="en-US" sz="3600" dirty="0"/>
          </a:p>
          <a:p>
            <a:pPr>
              <a:lnSpc>
                <a:spcPct val="90000"/>
              </a:lnSpc>
              <a:defRPr/>
            </a:pPr>
            <a:r>
              <a:rPr lang="en-US" altLang="en-US" sz="3600" dirty="0"/>
              <a:t>Championship Play (Post-Season)</a:t>
            </a:r>
          </a:p>
          <a:p>
            <a:pPr>
              <a:lnSpc>
                <a:spcPct val="90000"/>
              </a:lnSpc>
              <a:defRPr/>
            </a:pPr>
            <a:r>
              <a:rPr lang="en-US" altLang="en-US" sz="3600" dirty="0"/>
              <a:t>10 Runs after 5 Innings.</a:t>
            </a:r>
          </a:p>
          <a:p>
            <a:pPr>
              <a:lnSpc>
                <a:spcPct val="90000"/>
              </a:lnSpc>
              <a:defRPr/>
            </a:pPr>
            <a:endParaRPr lang="en-US" altLang="en-US" sz="3600" dirty="0"/>
          </a:p>
          <a:p>
            <a:pPr>
              <a:lnSpc>
                <a:spcPct val="90000"/>
              </a:lnSpc>
              <a:defRPr/>
            </a:pPr>
            <a:r>
              <a:rPr lang="en-US" altLang="en-US" sz="3600" dirty="0"/>
              <a:t>AT NO TIME WILL YOU COMPLETE A GAME USING THE ITB RULE.. Or any other Run Rule Scenarios…</a:t>
            </a:r>
          </a:p>
          <a:p>
            <a:pPr>
              <a:lnSpc>
                <a:spcPct val="90000"/>
              </a:lnSpc>
              <a:defRPr/>
            </a:pPr>
            <a:endParaRPr lang="en-US" altLang="en-US" sz="3600" dirty="0"/>
          </a:p>
          <a:p>
            <a:pPr>
              <a:lnSpc>
                <a:spcPct val="90000"/>
              </a:lnSpc>
              <a:defRPr/>
            </a:pPr>
            <a:r>
              <a:rPr lang="en-US" altLang="en-US" sz="3600" dirty="0"/>
              <a:t> </a:t>
            </a:r>
            <a:endParaRPr lang="en-US" altLang="en-US" dirty="0"/>
          </a:p>
          <a:p>
            <a:pPr>
              <a:lnSpc>
                <a:spcPct val="90000"/>
              </a:lnSpc>
              <a:defRPr/>
            </a:pPr>
            <a:endParaRPr lang="en-US" altLang="en-US" dirty="0"/>
          </a:p>
        </p:txBody>
      </p:sp>
    </p:spTree>
    <p:extLst>
      <p:ext uri="{BB962C8B-B14F-4D97-AF65-F5344CB8AC3E}">
        <p14:creationId xmlns:p14="http://schemas.microsoft.com/office/powerpoint/2010/main" val="2765738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Post-Season Information</a:t>
            </a: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TASO Game ending Scenarios</a:t>
            </a:r>
            <a:br>
              <a:rPr lang="en-US" sz="4800" dirty="0"/>
            </a:br>
            <a:br>
              <a:rPr lang="en-US" sz="4800" b="1" dirty="0"/>
            </a:br>
            <a:endParaRPr lang="en-US" sz="4800" b="1" dirty="0"/>
          </a:p>
        </p:txBody>
      </p:sp>
      <p:sp>
        <p:nvSpPr>
          <p:cNvPr id="11" name="Rectangle 10">
            <a:extLst>
              <a:ext uri="{FF2B5EF4-FFF2-40B4-BE49-F238E27FC236}">
                <a16:creationId xmlns:a16="http://schemas.microsoft.com/office/drawing/2014/main" id="{77A91FDC-2B5D-41B1-9481-4202E29B1F0B}"/>
              </a:ext>
            </a:extLst>
          </p:cNvPr>
          <p:cNvSpPr/>
          <p:nvPr/>
        </p:nvSpPr>
        <p:spPr>
          <a:xfrm>
            <a:off x="5132662" y="1371600"/>
            <a:ext cx="6596575" cy="5327612"/>
          </a:xfrm>
          <a:prstGeom prst="rect">
            <a:avLst/>
          </a:prstGeom>
        </p:spPr>
        <p:txBody>
          <a:bodyPr wrap="square">
            <a:spAutoFit/>
          </a:bodyPr>
          <a:lstStyle/>
          <a:p>
            <a:pPr>
              <a:lnSpc>
                <a:spcPct val="90000"/>
              </a:lnSpc>
              <a:defRPr/>
            </a:pPr>
            <a:r>
              <a:rPr lang="en-US" altLang="en-US" sz="3600" dirty="0"/>
              <a:t>If your game is not complete and is being suspended due to lightning or weather. Crew Chief get with the coaches and remind them to get the information to Chuck and Oscar so that they can ensure the continuation of the game is covered.</a:t>
            </a:r>
          </a:p>
          <a:p>
            <a:pPr>
              <a:lnSpc>
                <a:spcPct val="90000"/>
              </a:lnSpc>
              <a:defRPr/>
            </a:pPr>
            <a:endParaRPr lang="en-US" altLang="en-US" sz="3600" dirty="0"/>
          </a:p>
          <a:p>
            <a:pPr>
              <a:lnSpc>
                <a:spcPct val="90000"/>
              </a:lnSpc>
              <a:defRPr/>
            </a:pPr>
            <a:r>
              <a:rPr lang="en-US" altLang="en-US" sz="3600" dirty="0"/>
              <a:t> </a:t>
            </a:r>
            <a:endParaRPr lang="en-US" altLang="en-US" dirty="0"/>
          </a:p>
          <a:p>
            <a:pPr>
              <a:lnSpc>
                <a:spcPct val="90000"/>
              </a:lnSpc>
              <a:defRPr/>
            </a:pPr>
            <a:endParaRPr lang="en-US" altLang="en-US" dirty="0"/>
          </a:p>
        </p:txBody>
      </p:sp>
    </p:spTree>
    <p:extLst>
      <p:ext uri="{BB962C8B-B14F-4D97-AF65-F5344CB8AC3E}">
        <p14:creationId xmlns:p14="http://schemas.microsoft.com/office/powerpoint/2010/main" val="1702423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Post-Season Information</a:t>
            </a: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TASO Game ending Scenarios and Protests</a:t>
            </a:r>
            <a:br>
              <a:rPr lang="en-US" sz="4800" dirty="0"/>
            </a:br>
            <a:br>
              <a:rPr lang="en-US" sz="4800" b="1" dirty="0"/>
            </a:br>
            <a:endParaRPr lang="en-US" sz="4800" b="1" dirty="0"/>
          </a:p>
        </p:txBody>
      </p:sp>
      <p:sp>
        <p:nvSpPr>
          <p:cNvPr id="11" name="Rectangle 10">
            <a:extLst>
              <a:ext uri="{FF2B5EF4-FFF2-40B4-BE49-F238E27FC236}">
                <a16:creationId xmlns:a16="http://schemas.microsoft.com/office/drawing/2014/main" id="{77A91FDC-2B5D-41B1-9481-4202E29B1F0B}"/>
              </a:ext>
            </a:extLst>
          </p:cNvPr>
          <p:cNvSpPr/>
          <p:nvPr/>
        </p:nvSpPr>
        <p:spPr>
          <a:xfrm>
            <a:off x="5114396" y="845623"/>
            <a:ext cx="6596575" cy="6324808"/>
          </a:xfrm>
          <a:prstGeom prst="rect">
            <a:avLst/>
          </a:prstGeom>
        </p:spPr>
        <p:txBody>
          <a:bodyPr wrap="square">
            <a:spAutoFit/>
          </a:bodyPr>
          <a:lstStyle/>
          <a:p>
            <a:pPr>
              <a:lnSpc>
                <a:spcPct val="90000"/>
              </a:lnSpc>
              <a:defRPr/>
            </a:pPr>
            <a:r>
              <a:rPr lang="en-US" altLang="en-US" sz="3600" dirty="0"/>
              <a:t>We </a:t>
            </a:r>
            <a:r>
              <a:rPr lang="en-US" altLang="en-US" sz="3600" u="sng" dirty="0"/>
              <a:t>DO NOT </a:t>
            </a:r>
            <a:r>
              <a:rPr lang="en-US" altLang="en-US" sz="3600" dirty="0"/>
              <a:t>end the games unless there is a clear winner. Games are suspended pending decisions from TASO, and the Schools Involved in the contest.</a:t>
            </a:r>
          </a:p>
          <a:p>
            <a:pPr>
              <a:lnSpc>
                <a:spcPct val="90000"/>
              </a:lnSpc>
              <a:defRPr/>
            </a:pPr>
            <a:endParaRPr lang="en-US" altLang="en-US" sz="3600" dirty="0"/>
          </a:p>
          <a:p>
            <a:pPr>
              <a:lnSpc>
                <a:spcPct val="90000"/>
              </a:lnSpc>
              <a:defRPr/>
            </a:pPr>
            <a:r>
              <a:rPr lang="en-US" altLang="en-US" sz="3600" u="sng" dirty="0"/>
              <a:t>NO GAME </a:t>
            </a:r>
            <a:r>
              <a:rPr lang="en-US" altLang="en-US" sz="3600" dirty="0"/>
              <a:t>can be protested if a Coach has a question, it must be settled prior to moving forward with the game.</a:t>
            </a:r>
          </a:p>
          <a:p>
            <a:pPr>
              <a:lnSpc>
                <a:spcPct val="90000"/>
              </a:lnSpc>
              <a:defRPr/>
            </a:pPr>
            <a:endParaRPr lang="en-US" altLang="en-US" sz="3600" dirty="0"/>
          </a:p>
          <a:p>
            <a:pPr>
              <a:lnSpc>
                <a:spcPct val="90000"/>
              </a:lnSpc>
              <a:defRPr/>
            </a:pPr>
            <a:r>
              <a:rPr lang="en-US" altLang="en-US" sz="3600" dirty="0"/>
              <a:t> </a:t>
            </a:r>
            <a:endParaRPr lang="en-US" altLang="en-US" dirty="0"/>
          </a:p>
          <a:p>
            <a:pPr>
              <a:lnSpc>
                <a:spcPct val="90000"/>
              </a:lnSpc>
              <a:defRPr/>
            </a:pPr>
            <a:endParaRPr lang="en-US" altLang="en-US" dirty="0"/>
          </a:p>
        </p:txBody>
      </p:sp>
    </p:spTree>
    <p:extLst>
      <p:ext uri="{BB962C8B-B14F-4D97-AF65-F5344CB8AC3E}">
        <p14:creationId xmlns:p14="http://schemas.microsoft.com/office/powerpoint/2010/main" val="21334997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Post-Season Information</a:t>
            </a: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Pre-Game Conference with the Crew </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A50199BD-885B-4858-95E7-F92717ECC187}"/>
              </a:ext>
            </a:extLst>
          </p:cNvPr>
          <p:cNvSpPr/>
          <p:nvPr/>
        </p:nvSpPr>
        <p:spPr>
          <a:xfrm>
            <a:off x="5227206" y="386918"/>
            <a:ext cx="6696635" cy="6352508"/>
          </a:xfrm>
          <a:prstGeom prst="rect">
            <a:avLst/>
          </a:prstGeom>
        </p:spPr>
        <p:txBody>
          <a:bodyPr wrap="square">
            <a:spAutoFit/>
          </a:bodyPr>
          <a:lstStyle/>
          <a:p>
            <a:pPr>
              <a:lnSpc>
                <a:spcPct val="90000"/>
              </a:lnSpc>
              <a:defRPr/>
            </a:pPr>
            <a:r>
              <a:rPr lang="en-US" altLang="en-US" sz="3200" dirty="0"/>
              <a:t>The pre-game conference will prepare the crew for a successful contest. What should you discuss during this pre-game conference?</a:t>
            </a:r>
          </a:p>
          <a:p>
            <a:pPr marL="742950" indent="-742950">
              <a:lnSpc>
                <a:spcPct val="90000"/>
              </a:lnSpc>
              <a:buAutoNum type="alphaLcPeriod"/>
              <a:defRPr/>
            </a:pPr>
            <a:r>
              <a:rPr lang="en-US" altLang="en-US" sz="3200" dirty="0"/>
              <a:t>If you are using 3 Person/4 Person Mechanic’s, the Plate Umpire will review them and how they want the crew to react to situations.</a:t>
            </a:r>
          </a:p>
          <a:p>
            <a:pPr marL="742950" indent="-742950">
              <a:lnSpc>
                <a:spcPct val="90000"/>
              </a:lnSpc>
              <a:buAutoNum type="alphaLcPeriod"/>
              <a:defRPr/>
            </a:pPr>
            <a:r>
              <a:rPr lang="en-US" altLang="en-US" sz="3200" dirty="0"/>
              <a:t>Review UIL/NFHS Post Season ending of games or suspension of play.</a:t>
            </a:r>
          </a:p>
          <a:p>
            <a:pPr marL="742950" indent="-742950">
              <a:lnSpc>
                <a:spcPct val="90000"/>
              </a:lnSpc>
              <a:buAutoNum type="alphaLcPeriod"/>
              <a:defRPr/>
            </a:pPr>
            <a:r>
              <a:rPr lang="en-US" altLang="en-US" sz="3200" dirty="0"/>
              <a:t>Remember if you deviate communicate</a:t>
            </a:r>
          </a:p>
          <a:p>
            <a:pPr marL="400050" lvl="1" indent="0">
              <a:lnSpc>
                <a:spcPct val="90000"/>
              </a:lnSpc>
              <a:buClr>
                <a:srgbClr val="CCFF33"/>
              </a:buClr>
              <a:buSzPct val="125000"/>
              <a:buFontTx/>
              <a:buNone/>
              <a:defRPr/>
            </a:pPr>
            <a:endParaRPr lang="en-US" altLang="en-US" dirty="0"/>
          </a:p>
          <a:p>
            <a:pPr>
              <a:lnSpc>
                <a:spcPct val="90000"/>
              </a:lnSpc>
              <a:defRPr/>
            </a:pPr>
            <a:endParaRPr lang="en-US" altLang="en-US" dirty="0"/>
          </a:p>
        </p:txBody>
      </p:sp>
    </p:spTree>
    <p:extLst>
      <p:ext uri="{BB962C8B-B14F-4D97-AF65-F5344CB8AC3E}">
        <p14:creationId xmlns:p14="http://schemas.microsoft.com/office/powerpoint/2010/main" val="36247335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Post-Season Information</a:t>
            </a: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Plate Pre-Game Coaches Meeting</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A50199BD-885B-4858-95E7-F92717ECC187}"/>
              </a:ext>
            </a:extLst>
          </p:cNvPr>
          <p:cNvSpPr/>
          <p:nvPr/>
        </p:nvSpPr>
        <p:spPr>
          <a:xfrm>
            <a:off x="5227206" y="771988"/>
            <a:ext cx="6696635" cy="5909310"/>
          </a:xfrm>
          <a:prstGeom prst="rect">
            <a:avLst/>
          </a:prstGeom>
        </p:spPr>
        <p:txBody>
          <a:bodyPr wrap="square">
            <a:spAutoFit/>
          </a:bodyPr>
          <a:lstStyle/>
          <a:p>
            <a:pPr>
              <a:lnSpc>
                <a:spcPct val="90000"/>
              </a:lnSpc>
              <a:defRPr/>
            </a:pPr>
            <a:r>
              <a:rPr lang="en-US" altLang="en-US" sz="3200" dirty="0"/>
              <a:t>When conducting the Pre-Game Coaches Meeting remember that this is a business meeting. Get the information out that needs to be put out and get the information that you need back and get the meeting over. The meeting should not last long, however if coaches have questions answer them.</a:t>
            </a:r>
          </a:p>
          <a:p>
            <a:pPr>
              <a:lnSpc>
                <a:spcPct val="90000"/>
              </a:lnSpc>
              <a:defRPr/>
            </a:pPr>
            <a:endParaRPr lang="en-US" altLang="en-US" sz="3200" dirty="0"/>
          </a:p>
          <a:p>
            <a:pPr>
              <a:lnSpc>
                <a:spcPct val="90000"/>
              </a:lnSpc>
              <a:defRPr/>
            </a:pPr>
            <a:r>
              <a:rPr lang="en-US" altLang="en-US" sz="3200" dirty="0"/>
              <a:t>Remember this saying.. “Silence cannot be misquoted”</a:t>
            </a:r>
          </a:p>
          <a:p>
            <a:pPr marL="400050" lvl="1" indent="0">
              <a:lnSpc>
                <a:spcPct val="90000"/>
              </a:lnSpc>
              <a:buClr>
                <a:srgbClr val="CCFF33"/>
              </a:buClr>
              <a:buSzPct val="125000"/>
              <a:buFontTx/>
              <a:buNone/>
              <a:defRPr/>
            </a:pPr>
            <a:endParaRPr lang="en-US" altLang="en-US" dirty="0"/>
          </a:p>
          <a:p>
            <a:pPr>
              <a:lnSpc>
                <a:spcPct val="90000"/>
              </a:lnSpc>
              <a:defRPr/>
            </a:pPr>
            <a:endParaRPr lang="en-US" altLang="en-US" dirty="0"/>
          </a:p>
        </p:txBody>
      </p:sp>
    </p:spTree>
    <p:extLst>
      <p:ext uri="{BB962C8B-B14F-4D97-AF65-F5344CB8AC3E}">
        <p14:creationId xmlns:p14="http://schemas.microsoft.com/office/powerpoint/2010/main" val="2449607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Post-Season Information</a:t>
            </a: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Plate Pre-Game Coaches Meeting</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A50199BD-885B-4858-95E7-F92717ECC187}"/>
              </a:ext>
            </a:extLst>
          </p:cNvPr>
          <p:cNvSpPr/>
          <p:nvPr/>
        </p:nvSpPr>
        <p:spPr>
          <a:xfrm>
            <a:off x="5227206" y="771988"/>
            <a:ext cx="6696635" cy="6352508"/>
          </a:xfrm>
          <a:prstGeom prst="rect">
            <a:avLst/>
          </a:prstGeom>
        </p:spPr>
        <p:txBody>
          <a:bodyPr wrap="square">
            <a:spAutoFit/>
          </a:bodyPr>
          <a:lstStyle/>
          <a:p>
            <a:pPr>
              <a:lnSpc>
                <a:spcPct val="90000"/>
              </a:lnSpc>
              <a:defRPr/>
            </a:pPr>
            <a:r>
              <a:rPr lang="en-US" altLang="en-US" sz="3200" dirty="0"/>
              <a:t>What information do we need?</a:t>
            </a:r>
          </a:p>
          <a:p>
            <a:pPr>
              <a:lnSpc>
                <a:spcPct val="90000"/>
              </a:lnSpc>
              <a:defRPr/>
            </a:pPr>
            <a:endParaRPr lang="en-US" altLang="en-US" sz="3200" dirty="0"/>
          </a:p>
          <a:p>
            <a:pPr marL="514350" indent="-514350">
              <a:lnSpc>
                <a:spcPct val="90000"/>
              </a:lnSpc>
              <a:buAutoNum type="arabicPeriod"/>
              <a:defRPr/>
            </a:pPr>
            <a:r>
              <a:rPr lang="en-US" altLang="en-US" sz="3200" dirty="0"/>
              <a:t>AD on Duty</a:t>
            </a:r>
          </a:p>
          <a:p>
            <a:pPr marL="514350" indent="-514350">
              <a:lnSpc>
                <a:spcPct val="90000"/>
              </a:lnSpc>
              <a:buAutoNum type="arabicPeriod"/>
              <a:defRPr/>
            </a:pPr>
            <a:r>
              <a:rPr lang="en-US" altLang="en-US" sz="3200" dirty="0"/>
              <a:t>Review Line-Ups (DP/FLEX)</a:t>
            </a:r>
          </a:p>
          <a:p>
            <a:pPr marL="514350" indent="-514350">
              <a:lnSpc>
                <a:spcPct val="90000"/>
              </a:lnSpc>
              <a:buAutoNum type="arabicPeriod"/>
              <a:defRPr/>
            </a:pPr>
            <a:r>
              <a:rPr lang="en-US" altLang="en-US" sz="3200" dirty="0"/>
              <a:t>Coaches Certification that players are equipped by rule</a:t>
            </a:r>
          </a:p>
          <a:p>
            <a:pPr marL="514350" indent="-514350">
              <a:lnSpc>
                <a:spcPct val="90000"/>
              </a:lnSpc>
              <a:buAutoNum type="arabicPeriod"/>
              <a:defRPr/>
            </a:pPr>
            <a:r>
              <a:rPr lang="en-US" altLang="en-US" sz="3200" dirty="0"/>
              <a:t>Ground Rules</a:t>
            </a:r>
          </a:p>
          <a:p>
            <a:pPr marL="514350" indent="-514350">
              <a:lnSpc>
                <a:spcPct val="90000"/>
              </a:lnSpc>
              <a:buAutoNum type="arabicPeriod"/>
              <a:defRPr/>
            </a:pPr>
            <a:r>
              <a:rPr lang="en-US" altLang="en-US" sz="3200" dirty="0"/>
              <a:t>Run Rules</a:t>
            </a:r>
          </a:p>
          <a:p>
            <a:pPr marL="514350" indent="-514350">
              <a:lnSpc>
                <a:spcPct val="90000"/>
              </a:lnSpc>
              <a:buAutoNum type="arabicPeriod"/>
              <a:defRPr/>
            </a:pPr>
            <a:r>
              <a:rPr lang="en-US" altLang="en-US" sz="3200" dirty="0"/>
              <a:t>Changes to Line-up</a:t>
            </a:r>
          </a:p>
          <a:p>
            <a:pPr marL="514350" indent="-514350">
              <a:lnSpc>
                <a:spcPct val="90000"/>
              </a:lnSpc>
              <a:buAutoNum type="arabicPeriod"/>
              <a:defRPr/>
            </a:pPr>
            <a:r>
              <a:rPr lang="en-US" altLang="en-US" sz="3200" dirty="0"/>
              <a:t>1 Minute or 5 Pitches</a:t>
            </a:r>
          </a:p>
          <a:p>
            <a:pPr marL="514350" indent="-514350">
              <a:lnSpc>
                <a:spcPct val="90000"/>
              </a:lnSpc>
              <a:buAutoNum type="arabicPeriod"/>
              <a:defRPr/>
            </a:pPr>
            <a:r>
              <a:rPr lang="en-US" altLang="en-US" sz="3200" dirty="0"/>
              <a:t>No Buckets or Stools/Huddle Safely/Sportsmanship</a:t>
            </a:r>
          </a:p>
          <a:p>
            <a:pPr marL="514350" indent="-514350">
              <a:lnSpc>
                <a:spcPct val="90000"/>
              </a:lnSpc>
              <a:buAutoNum type="arabicPeriod"/>
              <a:defRPr/>
            </a:pPr>
            <a:endParaRPr lang="en-US" altLang="en-US" sz="3200" dirty="0"/>
          </a:p>
          <a:p>
            <a:pPr marL="400050" lvl="1" indent="0">
              <a:lnSpc>
                <a:spcPct val="90000"/>
              </a:lnSpc>
              <a:buClr>
                <a:srgbClr val="CCFF33"/>
              </a:buClr>
              <a:buSzPct val="125000"/>
              <a:buFontTx/>
              <a:buNone/>
              <a:defRPr/>
            </a:pPr>
            <a:endParaRPr lang="en-US" altLang="en-US" dirty="0"/>
          </a:p>
          <a:p>
            <a:pPr>
              <a:lnSpc>
                <a:spcPct val="90000"/>
              </a:lnSpc>
              <a:defRPr/>
            </a:pPr>
            <a:endParaRPr lang="en-US" altLang="en-US" dirty="0"/>
          </a:p>
        </p:txBody>
      </p:sp>
    </p:spTree>
    <p:extLst>
      <p:ext uri="{BB962C8B-B14F-4D97-AF65-F5344CB8AC3E}">
        <p14:creationId xmlns:p14="http://schemas.microsoft.com/office/powerpoint/2010/main" val="15479902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Post-Season Information</a:t>
            </a: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3/4-Person Mechanics</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625FB29A-DAEB-4F64-9223-697EB831798F}"/>
              </a:ext>
            </a:extLst>
          </p:cNvPr>
          <p:cNvSpPr/>
          <p:nvPr/>
        </p:nvSpPr>
        <p:spPr>
          <a:xfrm>
            <a:off x="5158638" y="927622"/>
            <a:ext cx="6696635" cy="5466112"/>
          </a:xfrm>
          <a:prstGeom prst="rect">
            <a:avLst/>
          </a:prstGeom>
        </p:spPr>
        <p:txBody>
          <a:bodyPr wrap="square">
            <a:spAutoFit/>
          </a:bodyPr>
          <a:lstStyle/>
          <a:p>
            <a:pPr>
              <a:lnSpc>
                <a:spcPct val="90000"/>
              </a:lnSpc>
              <a:defRPr/>
            </a:pPr>
            <a:r>
              <a:rPr lang="en-US" altLang="en-US" sz="3200" dirty="0"/>
              <a:t>There are two things that I want you to remember about 3/4-Person Mechanics.</a:t>
            </a:r>
          </a:p>
          <a:p>
            <a:pPr>
              <a:lnSpc>
                <a:spcPct val="90000"/>
              </a:lnSpc>
              <a:defRPr/>
            </a:pPr>
            <a:endParaRPr lang="en-US" altLang="en-US" sz="3200" dirty="0"/>
          </a:p>
          <a:p>
            <a:pPr marL="514350" indent="-514350">
              <a:lnSpc>
                <a:spcPct val="90000"/>
              </a:lnSpc>
              <a:buAutoNum type="arabicPeriod"/>
              <a:defRPr/>
            </a:pPr>
            <a:r>
              <a:rPr lang="en-US" altLang="en-US" sz="3200" dirty="0"/>
              <a:t>Our goal is to always have a “Blue” in front of the runners.</a:t>
            </a:r>
          </a:p>
          <a:p>
            <a:pPr marL="514350" indent="-514350">
              <a:lnSpc>
                <a:spcPct val="90000"/>
              </a:lnSpc>
              <a:buAutoNum type="arabicPeriod"/>
              <a:defRPr/>
            </a:pPr>
            <a:endParaRPr lang="en-US" altLang="en-US" sz="3200" dirty="0"/>
          </a:p>
          <a:p>
            <a:pPr marL="514350" indent="-514350">
              <a:lnSpc>
                <a:spcPct val="90000"/>
              </a:lnSpc>
              <a:buAutoNum type="arabicPeriod"/>
              <a:defRPr/>
            </a:pPr>
            <a:r>
              <a:rPr lang="en-US" altLang="en-US" sz="3200" dirty="0"/>
              <a:t>When possible, get down to 2/3-Person mechanics. This is the system we use the most. People are more confident in this system.</a:t>
            </a:r>
          </a:p>
          <a:p>
            <a:pPr marL="400050" lvl="1" indent="0">
              <a:lnSpc>
                <a:spcPct val="90000"/>
              </a:lnSpc>
              <a:buClr>
                <a:srgbClr val="CCFF33"/>
              </a:buClr>
              <a:buSzPct val="125000"/>
              <a:buFontTx/>
              <a:buNone/>
              <a:defRPr/>
            </a:pPr>
            <a:endParaRPr lang="en-US" altLang="en-US" dirty="0"/>
          </a:p>
          <a:p>
            <a:pPr>
              <a:lnSpc>
                <a:spcPct val="90000"/>
              </a:lnSpc>
              <a:defRPr/>
            </a:pPr>
            <a:endParaRPr lang="en-US" altLang="en-US" dirty="0"/>
          </a:p>
        </p:txBody>
      </p:sp>
    </p:spTree>
    <p:extLst>
      <p:ext uri="{BB962C8B-B14F-4D97-AF65-F5344CB8AC3E}">
        <p14:creationId xmlns:p14="http://schemas.microsoft.com/office/powerpoint/2010/main" val="41560579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Post-Season Information</a:t>
            </a: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3/4-Person Mechanics</a:t>
            </a:r>
            <a:br>
              <a:rPr lang="en-US" sz="4800" dirty="0"/>
            </a:br>
            <a:br>
              <a:rPr lang="en-US" sz="4800" b="1" dirty="0"/>
            </a:br>
            <a:endParaRPr lang="en-US" sz="4800" b="1" dirty="0"/>
          </a:p>
        </p:txBody>
      </p:sp>
      <p:pic>
        <p:nvPicPr>
          <p:cNvPr id="4" name="Picture 3">
            <a:extLst>
              <a:ext uri="{FF2B5EF4-FFF2-40B4-BE49-F238E27FC236}">
                <a16:creationId xmlns:a16="http://schemas.microsoft.com/office/drawing/2014/main" id="{D9577D09-C301-EA14-A4D0-FFB13D501F7E}"/>
              </a:ext>
            </a:extLst>
          </p:cNvPr>
          <p:cNvPicPr>
            <a:picLocks noChangeAspect="1"/>
          </p:cNvPicPr>
          <p:nvPr/>
        </p:nvPicPr>
        <p:blipFill>
          <a:blip r:embed="rId3"/>
          <a:stretch>
            <a:fillRect/>
          </a:stretch>
        </p:blipFill>
        <p:spPr>
          <a:xfrm>
            <a:off x="5627077" y="289372"/>
            <a:ext cx="5917223" cy="5839640"/>
          </a:xfrm>
          <a:prstGeom prst="rect">
            <a:avLst/>
          </a:prstGeom>
        </p:spPr>
      </p:pic>
    </p:spTree>
    <p:extLst>
      <p:ext uri="{BB962C8B-B14F-4D97-AF65-F5344CB8AC3E}">
        <p14:creationId xmlns:p14="http://schemas.microsoft.com/office/powerpoint/2010/main" val="42710531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Post-Season Information</a:t>
            </a: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3/4-Person Mechanics</a:t>
            </a:r>
            <a:br>
              <a:rPr lang="en-US" sz="4800" dirty="0"/>
            </a:br>
            <a:br>
              <a:rPr lang="en-US" sz="4800" b="1" dirty="0"/>
            </a:br>
            <a:endParaRPr lang="en-US" sz="4800" b="1" dirty="0"/>
          </a:p>
        </p:txBody>
      </p:sp>
      <p:pic>
        <p:nvPicPr>
          <p:cNvPr id="11" name="Picture 2">
            <a:extLst>
              <a:ext uri="{FF2B5EF4-FFF2-40B4-BE49-F238E27FC236}">
                <a16:creationId xmlns:a16="http://schemas.microsoft.com/office/drawing/2014/main" id="{62646173-F500-4180-B6AD-A867D096EE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48886" y="1175878"/>
            <a:ext cx="7239000" cy="41894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86024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Post-Season Information</a:t>
            </a: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146395"/>
          </a:xfrm>
          <a:prstGeom prst="rect">
            <a:avLst/>
          </a:prstGeom>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ea typeface="Calibri" panose="020F0502020204030204" pitchFamily="34" charset="0"/>
                <a:cs typeface="Times New Roman" panose="02020603050405020304" pitchFamily="18" charset="0"/>
              </a:rPr>
              <a:t>Notification</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1C67BC30-D727-4944-9B7A-80D330FF74A5}"/>
              </a:ext>
            </a:extLst>
          </p:cNvPr>
          <p:cNvSpPr/>
          <p:nvPr/>
        </p:nvSpPr>
        <p:spPr>
          <a:xfrm>
            <a:off x="5271950" y="1471541"/>
            <a:ext cx="6589850" cy="3914918"/>
          </a:xfrm>
          <a:prstGeom prst="rect">
            <a:avLst/>
          </a:prstGeom>
        </p:spPr>
        <p:txBody>
          <a:bodyPr wrap="square">
            <a:spAutoFit/>
          </a:bodyPr>
          <a:lstStyle/>
          <a:p>
            <a:pPr>
              <a:lnSpc>
                <a:spcPct val="90000"/>
              </a:lnSpc>
              <a:defRPr/>
            </a:pPr>
            <a:r>
              <a:rPr lang="en-US" altLang="en-US" sz="4000" dirty="0"/>
              <a:t>Congratulations you’ve made it,  you’ve been selected to work a post-season contest. </a:t>
            </a:r>
          </a:p>
          <a:p>
            <a:pPr>
              <a:lnSpc>
                <a:spcPct val="90000"/>
              </a:lnSpc>
              <a:defRPr/>
            </a:pPr>
            <a:endParaRPr lang="en-US" altLang="en-US" sz="4000" dirty="0"/>
          </a:p>
          <a:p>
            <a:pPr>
              <a:lnSpc>
                <a:spcPct val="90000"/>
              </a:lnSpc>
              <a:defRPr/>
            </a:pPr>
            <a:r>
              <a:rPr lang="en-US" altLang="en-US" sz="4000" dirty="0"/>
              <a:t>Now what do you do next?</a:t>
            </a:r>
          </a:p>
          <a:p>
            <a:pPr>
              <a:lnSpc>
                <a:spcPct val="90000"/>
              </a:lnSpc>
              <a:defRPr/>
            </a:pPr>
            <a:endParaRPr lang="en-US" altLang="en-US" sz="4000" dirty="0"/>
          </a:p>
          <a:p>
            <a:pPr marL="400050" lvl="1" indent="0">
              <a:lnSpc>
                <a:spcPct val="90000"/>
              </a:lnSpc>
              <a:buClr>
                <a:srgbClr val="CCFF33"/>
              </a:buClr>
              <a:buSzPct val="125000"/>
              <a:buFontTx/>
              <a:buNone/>
              <a:defRPr/>
            </a:pPr>
            <a:endParaRPr lang="en-US" altLang="en-US" dirty="0"/>
          </a:p>
          <a:p>
            <a:pPr>
              <a:lnSpc>
                <a:spcPct val="90000"/>
              </a:lnSpc>
              <a:defRPr/>
            </a:pPr>
            <a:endParaRPr lang="en-US" altLang="en-US" dirty="0"/>
          </a:p>
        </p:txBody>
      </p:sp>
    </p:spTree>
    <p:extLst>
      <p:ext uri="{BB962C8B-B14F-4D97-AF65-F5344CB8AC3E}">
        <p14:creationId xmlns:p14="http://schemas.microsoft.com/office/powerpoint/2010/main" val="24685545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Appeals</a:t>
            </a:r>
            <a:br>
              <a:rPr lang="en-US" sz="3600" b="1" kern="1200" dirty="0">
                <a:solidFill>
                  <a:srgbClr val="0070C0"/>
                </a:solidFill>
                <a:latin typeface="Calibri" panose="020F0502020204030204" pitchFamily="34" charset="0"/>
                <a:cs typeface="Times New Roman" panose="02020603050405020304" pitchFamily="18" charset="0"/>
              </a:rPr>
            </a:b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77981" y="5115579"/>
            <a:ext cx="4023360" cy="861450"/>
          </a:xfrm>
          <a:prstGeom prst="rect">
            <a:avLst/>
          </a:prstGeom>
        </p:spPr>
        <p:txBody>
          <a:bodyPr vert="horz" lIns="91440" tIns="45720" rIns="91440" bIns="45720" rtlCol="0" anchor="b">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 </a:t>
            </a:r>
            <a:br>
              <a:rPr lang="en-US" sz="4800" dirty="0"/>
            </a:br>
            <a:br>
              <a:rPr lang="en-US" sz="4800" b="1" dirty="0"/>
            </a:br>
            <a:endParaRPr lang="en-US" sz="4800" b="1" dirty="0"/>
          </a:p>
        </p:txBody>
      </p:sp>
      <p:sp>
        <p:nvSpPr>
          <p:cNvPr id="3" name="Rectangle 1">
            <a:extLst>
              <a:ext uri="{FF2B5EF4-FFF2-40B4-BE49-F238E27FC236}">
                <a16:creationId xmlns:a16="http://schemas.microsoft.com/office/drawing/2014/main" id="{73DC52D5-B11F-89B2-5015-7C07549FC31A}"/>
              </a:ext>
            </a:extLst>
          </p:cNvPr>
          <p:cNvSpPr>
            <a:spLocks noChangeArrowheads="1"/>
          </p:cNvSpPr>
          <p:nvPr/>
        </p:nvSpPr>
        <p:spPr bwMode="auto">
          <a:xfrm>
            <a:off x="5540562" y="2285898"/>
            <a:ext cx="5883565" cy="258532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dirty="0">
                <a:ln>
                  <a:noFill/>
                </a:ln>
                <a:solidFill>
                  <a:srgbClr val="242424"/>
                </a:solidFill>
                <a:effectLst/>
                <a:latin typeface="Segoe UI" panose="020B0502040204020203" pitchFamily="34" charset="0"/>
                <a:cs typeface="Segoe UI" panose="020B0502040204020203" pitchFamily="34" charset="0"/>
              </a:rPr>
              <a:t>ART. 1 ...</a:t>
            </a:r>
            <a:r>
              <a:rPr kumimoji="0" lang="en-US" altLang="en-US" sz="2800" b="0" i="0" u="none" strike="noStrike" cap="none" normalizeH="0" baseline="0" dirty="0">
                <a:ln>
                  <a:noFill/>
                </a:ln>
                <a:solidFill>
                  <a:srgbClr val="242424"/>
                </a:solidFill>
                <a:effectLst/>
                <a:latin typeface="Segoe UI" panose="020B0502040204020203" pitchFamily="34" charset="0"/>
                <a:cs typeface="Segoe UI" panose="020B0502040204020203" pitchFamily="34" charset="0"/>
              </a:rPr>
              <a:t> A play or rule violation on which the umpire does not make a ruling until requested by a coach or player. (7-1-2, 8-3-1, 8-3-2, 8-6-6, 8-6-7, 8-6-8, 8-6-9, 8-10-1)</a:t>
            </a:r>
            <a:endParaRPr kumimoji="0" lang="en-US" altLang="en-US" sz="2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400" b="0" i="0" u="none" strike="noStrike" cap="none" normalizeH="0" baseline="0" dirty="0">
                <a:ln>
                  <a:noFill/>
                </a:ln>
                <a:solidFill>
                  <a:schemeClr val="tx1"/>
                </a:solidFill>
                <a:effectLst/>
              </a:rPr>
            </a:br>
            <a:endParaRPr kumimoji="0" lang="en-US" altLang="en-US" sz="1400" b="0" i="0" u="none" strike="noStrike" cap="none" normalizeH="0" baseline="0" dirty="0">
              <a:ln>
                <a:noFill/>
              </a:ln>
              <a:solidFill>
                <a:schemeClr val="tx1"/>
              </a:solidFill>
              <a:effectLst/>
            </a:endParaRPr>
          </a:p>
        </p:txBody>
      </p:sp>
      <p:pic>
        <p:nvPicPr>
          <p:cNvPr id="1026" name="Picture 2">
            <a:extLst>
              <a:ext uri="{FF2B5EF4-FFF2-40B4-BE49-F238E27FC236}">
                <a16:creationId xmlns:a16="http://schemas.microsoft.com/office/drawing/2014/main" id="{E9E3D9F7-E836-B68E-A383-33199E2AF3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4562" y="-1812926"/>
            <a:ext cx="2847052" cy="1449285"/>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a:extLst>
              <a:ext uri="{FF2B5EF4-FFF2-40B4-BE49-F238E27FC236}">
                <a16:creationId xmlns:a16="http://schemas.microsoft.com/office/drawing/2014/main" id="{BB149790-7126-E8A4-2474-B44DF702A19E}"/>
              </a:ext>
            </a:extLst>
          </p:cNvPr>
          <p:cNvSpPr txBox="1">
            <a:spLocks/>
          </p:cNvSpPr>
          <p:nvPr/>
        </p:nvSpPr>
        <p:spPr>
          <a:xfrm>
            <a:off x="426081" y="4486953"/>
            <a:ext cx="4023360" cy="1279667"/>
          </a:xfrm>
          <a:prstGeom prst="rect">
            <a:avLst/>
          </a:prstGeom>
        </p:spPr>
        <p:txBody>
          <a:bodyPr vert="horz" lIns="91440" tIns="45720" rIns="91440" bIns="45720" rtlCol="0" anchor="b">
            <a:normAutofit fontScale="5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0070C0"/>
                </a:solidFill>
                <a:latin typeface="Calibri" panose="020F0502020204030204" pitchFamily="34" charset="0"/>
                <a:cs typeface="Times New Roman" panose="02020603050405020304" pitchFamily="18" charset="0"/>
              </a:rPr>
              <a:t>Definition</a:t>
            </a:r>
            <a:br>
              <a:rPr lang="en-US" sz="3600" b="1" dirty="0">
                <a:solidFill>
                  <a:srgbClr val="0070C0"/>
                </a:solidFill>
                <a:latin typeface="Calibri" panose="020F0502020204030204" pitchFamily="34" charset="0"/>
                <a:cs typeface="Times New Roman" panose="02020603050405020304" pitchFamily="18" charset="0"/>
              </a:rPr>
            </a:br>
            <a:br>
              <a:rPr lang="en-US" sz="4800" dirty="0"/>
            </a:br>
            <a:br>
              <a:rPr lang="en-US" sz="4800" b="1" dirty="0"/>
            </a:br>
            <a:endParaRPr lang="en-US" sz="4800" b="1" dirty="0"/>
          </a:p>
        </p:txBody>
      </p:sp>
    </p:spTree>
    <p:extLst>
      <p:ext uri="{BB962C8B-B14F-4D97-AF65-F5344CB8AC3E}">
        <p14:creationId xmlns:p14="http://schemas.microsoft.com/office/powerpoint/2010/main" val="42519633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Appeals</a:t>
            </a:r>
            <a:br>
              <a:rPr lang="en-US" sz="3600" b="1" kern="1200" dirty="0">
                <a:solidFill>
                  <a:srgbClr val="0070C0"/>
                </a:solidFill>
                <a:latin typeface="Calibri" panose="020F0502020204030204" pitchFamily="34" charset="0"/>
                <a:cs typeface="Times New Roman" panose="02020603050405020304" pitchFamily="18" charset="0"/>
              </a:rPr>
            </a:b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77981" y="5115579"/>
            <a:ext cx="4023360" cy="861450"/>
          </a:xfrm>
          <a:prstGeom prst="rect">
            <a:avLst/>
          </a:prstGeom>
        </p:spPr>
        <p:txBody>
          <a:bodyPr vert="horz" lIns="91440" tIns="45720" rIns="91440" bIns="45720" rtlCol="0" anchor="b">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 </a:t>
            </a:r>
            <a:br>
              <a:rPr lang="en-US" sz="4800" dirty="0"/>
            </a:br>
            <a:br>
              <a:rPr lang="en-US" sz="4800" b="1" dirty="0"/>
            </a:br>
            <a:endParaRPr lang="en-US" sz="4800" b="1" dirty="0"/>
          </a:p>
        </p:txBody>
      </p:sp>
      <p:sp>
        <p:nvSpPr>
          <p:cNvPr id="3" name="Rectangle 1">
            <a:extLst>
              <a:ext uri="{FF2B5EF4-FFF2-40B4-BE49-F238E27FC236}">
                <a16:creationId xmlns:a16="http://schemas.microsoft.com/office/drawing/2014/main" id="{73DC52D5-B11F-89B2-5015-7C07549FC31A}"/>
              </a:ext>
            </a:extLst>
          </p:cNvPr>
          <p:cNvSpPr>
            <a:spLocks noChangeArrowheads="1"/>
          </p:cNvSpPr>
          <p:nvPr/>
        </p:nvSpPr>
        <p:spPr bwMode="auto">
          <a:xfrm>
            <a:off x="5540562" y="1639569"/>
            <a:ext cx="6225357" cy="387798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rgbClr val="242424"/>
                </a:solidFill>
                <a:effectLst/>
                <a:latin typeface="Segoe UI" panose="020B0502040204020203" pitchFamily="34" charset="0"/>
                <a:cs typeface="Segoe UI" panose="020B0502040204020203" pitchFamily="34" charset="0"/>
              </a:rPr>
              <a:t>7-1-2   Batting out of Order</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rgbClr val="242424"/>
                </a:solidFill>
                <a:effectLst/>
                <a:latin typeface="Segoe UI" panose="020B0502040204020203" pitchFamily="34" charset="0"/>
                <a:cs typeface="Segoe UI" panose="020B0502040204020203" pitchFamily="34" charset="0"/>
              </a:rPr>
              <a:t>8-3-1   </a:t>
            </a:r>
            <a:r>
              <a:rPr lang="en-US" altLang="en-US" sz="2800" dirty="0">
                <a:solidFill>
                  <a:srgbClr val="242424"/>
                </a:solidFill>
                <a:latin typeface="Segoe UI" panose="020B0502040204020203" pitchFamily="34" charset="0"/>
                <a:cs typeface="Segoe UI" panose="020B0502040204020203" pitchFamily="34" charset="0"/>
              </a:rPr>
              <a:t>Touching b</a:t>
            </a:r>
            <a:r>
              <a:rPr kumimoji="0" lang="en-US" altLang="en-US" sz="2800" b="0" i="0" u="none" strike="noStrike" cap="none" normalizeH="0" baseline="0" dirty="0">
                <a:ln>
                  <a:noFill/>
                </a:ln>
                <a:solidFill>
                  <a:srgbClr val="242424"/>
                </a:solidFill>
                <a:effectLst/>
                <a:latin typeface="Segoe UI" panose="020B0502040204020203" pitchFamily="34" charset="0"/>
                <a:cs typeface="Segoe UI" panose="020B0502040204020203" pitchFamily="34" charset="0"/>
              </a:rPr>
              <a:t>ases in Legal Order</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rgbClr val="242424"/>
                </a:solidFill>
                <a:effectLst/>
                <a:latin typeface="Segoe UI" panose="020B0502040204020203" pitchFamily="34" charset="0"/>
                <a:cs typeface="Segoe UI" panose="020B0502040204020203" pitchFamily="34" charset="0"/>
              </a:rPr>
              <a:t>8-3-2   Return to base in reverse order</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rgbClr val="242424"/>
                </a:solidFill>
                <a:effectLst/>
                <a:latin typeface="Segoe UI" panose="020B0502040204020203" pitchFamily="34" charset="0"/>
                <a:cs typeface="Segoe UI" panose="020B0502040204020203" pitchFamily="34" charset="0"/>
              </a:rPr>
              <a:t>8-6-6   Flyball/Tag-up</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rgbClr val="242424"/>
                </a:solidFill>
                <a:effectLst/>
                <a:latin typeface="Segoe UI" panose="020B0502040204020203" pitchFamily="34" charset="0"/>
                <a:cs typeface="Segoe UI" panose="020B0502040204020203" pitchFamily="34" charset="0"/>
              </a:rPr>
              <a:t>8-6-7   Touching bases in order</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rgbClr val="242424"/>
                </a:solidFill>
                <a:effectLst/>
                <a:latin typeface="Segoe UI" panose="020B0502040204020203" pitchFamily="34" charset="0"/>
                <a:cs typeface="Segoe UI" panose="020B0502040204020203" pitchFamily="34" charset="0"/>
              </a:rPr>
              <a:t>8-6-8   Overrun 1b attempt and tagged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rgbClr val="242424"/>
                </a:solidFill>
                <a:effectLst/>
                <a:latin typeface="Segoe UI" panose="020B0502040204020203" pitchFamily="34" charset="0"/>
                <a:cs typeface="Segoe UI" panose="020B0502040204020203" pitchFamily="34" charset="0"/>
              </a:rPr>
              <a:t>8-6-9   Running/Sliding into home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rgbClr val="242424"/>
                </a:solidFill>
                <a:effectLst/>
                <a:latin typeface="Segoe UI" panose="020B0502040204020203" pitchFamily="34" charset="0"/>
                <a:cs typeface="Segoe UI" panose="020B0502040204020203" pitchFamily="34" charset="0"/>
              </a:rPr>
              <a:t>8-10-1 Runner Interference</a:t>
            </a:r>
            <a:endParaRPr kumimoji="0" lang="en-US" altLang="en-US" sz="2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400" b="0" i="0" u="none" strike="noStrike" cap="none" normalizeH="0" baseline="0" dirty="0">
                <a:ln>
                  <a:noFill/>
                </a:ln>
                <a:solidFill>
                  <a:schemeClr val="tx1"/>
                </a:solidFill>
                <a:effectLst/>
              </a:rPr>
            </a:br>
            <a:endParaRPr kumimoji="0" lang="en-US" altLang="en-US" sz="1400" b="0" i="0" u="none" strike="noStrike" cap="none" normalizeH="0" baseline="0" dirty="0">
              <a:ln>
                <a:noFill/>
              </a:ln>
              <a:solidFill>
                <a:schemeClr val="tx1"/>
              </a:solidFill>
              <a:effectLst/>
            </a:endParaRPr>
          </a:p>
        </p:txBody>
      </p:sp>
      <p:pic>
        <p:nvPicPr>
          <p:cNvPr id="1026" name="Picture 2">
            <a:extLst>
              <a:ext uri="{FF2B5EF4-FFF2-40B4-BE49-F238E27FC236}">
                <a16:creationId xmlns:a16="http://schemas.microsoft.com/office/drawing/2014/main" id="{E9E3D9F7-E836-B68E-A383-33199E2AF3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4562" y="-1812926"/>
            <a:ext cx="2847052" cy="1449285"/>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a:extLst>
              <a:ext uri="{FF2B5EF4-FFF2-40B4-BE49-F238E27FC236}">
                <a16:creationId xmlns:a16="http://schemas.microsoft.com/office/drawing/2014/main" id="{BB149790-7126-E8A4-2474-B44DF702A19E}"/>
              </a:ext>
            </a:extLst>
          </p:cNvPr>
          <p:cNvSpPr txBox="1">
            <a:spLocks/>
          </p:cNvSpPr>
          <p:nvPr/>
        </p:nvSpPr>
        <p:spPr>
          <a:xfrm>
            <a:off x="426081" y="4486953"/>
            <a:ext cx="4023360" cy="1279667"/>
          </a:xfrm>
          <a:prstGeom prst="rect">
            <a:avLst/>
          </a:prstGeom>
        </p:spPr>
        <p:txBody>
          <a:bodyPr vert="horz" lIns="91440" tIns="45720" rIns="91440" bIns="45720" rtlCol="0" anchor="b">
            <a:normAutofit fontScale="5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0070C0"/>
                </a:solidFill>
                <a:latin typeface="Calibri" panose="020F0502020204030204" pitchFamily="34" charset="0"/>
                <a:cs typeface="Times New Roman" panose="02020603050405020304" pitchFamily="18" charset="0"/>
              </a:rPr>
              <a:t>Rules</a:t>
            </a:r>
            <a:br>
              <a:rPr lang="en-US" sz="3600" b="1" dirty="0">
                <a:solidFill>
                  <a:srgbClr val="0070C0"/>
                </a:solidFill>
                <a:latin typeface="Calibri" panose="020F0502020204030204" pitchFamily="34" charset="0"/>
                <a:cs typeface="Times New Roman" panose="02020603050405020304" pitchFamily="18" charset="0"/>
              </a:rPr>
            </a:br>
            <a:br>
              <a:rPr lang="en-US" sz="4800" dirty="0"/>
            </a:br>
            <a:br>
              <a:rPr lang="en-US" sz="4800" b="1" dirty="0"/>
            </a:br>
            <a:endParaRPr lang="en-US" sz="4800" b="1" dirty="0"/>
          </a:p>
        </p:txBody>
      </p:sp>
    </p:spTree>
    <p:extLst>
      <p:ext uri="{BB962C8B-B14F-4D97-AF65-F5344CB8AC3E}">
        <p14:creationId xmlns:p14="http://schemas.microsoft.com/office/powerpoint/2010/main" val="2780202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Appeals</a:t>
            </a:r>
            <a:br>
              <a:rPr lang="en-US" sz="3600" b="1" kern="1200" dirty="0">
                <a:solidFill>
                  <a:srgbClr val="0070C0"/>
                </a:solidFill>
                <a:latin typeface="Calibri" panose="020F0502020204030204" pitchFamily="34" charset="0"/>
                <a:cs typeface="Times New Roman" panose="02020603050405020304" pitchFamily="18" charset="0"/>
              </a:rPr>
            </a:b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77981" y="5115579"/>
            <a:ext cx="4023360" cy="861450"/>
          </a:xfrm>
          <a:prstGeom prst="rect">
            <a:avLst/>
          </a:prstGeom>
        </p:spPr>
        <p:txBody>
          <a:bodyPr vert="horz" lIns="91440" tIns="45720" rIns="91440" bIns="45720" rtlCol="0" anchor="b">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 </a:t>
            </a:r>
            <a:br>
              <a:rPr lang="en-US" sz="4800" dirty="0"/>
            </a:br>
            <a:br>
              <a:rPr lang="en-US" sz="4800" b="1" dirty="0"/>
            </a:br>
            <a:endParaRPr lang="en-US" sz="4800" b="1" dirty="0"/>
          </a:p>
        </p:txBody>
      </p:sp>
      <p:sp>
        <p:nvSpPr>
          <p:cNvPr id="3" name="Rectangle 1">
            <a:extLst>
              <a:ext uri="{FF2B5EF4-FFF2-40B4-BE49-F238E27FC236}">
                <a16:creationId xmlns:a16="http://schemas.microsoft.com/office/drawing/2014/main" id="{73DC52D5-B11F-89B2-5015-7C07549FC31A}"/>
              </a:ext>
            </a:extLst>
          </p:cNvPr>
          <p:cNvSpPr>
            <a:spLocks noChangeArrowheads="1"/>
          </p:cNvSpPr>
          <p:nvPr/>
        </p:nvSpPr>
        <p:spPr bwMode="auto">
          <a:xfrm>
            <a:off x="5513668" y="748794"/>
            <a:ext cx="5988050" cy="492442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400" b="0" i="0" u="none" strike="noStrike" cap="none" normalizeH="0" baseline="0" dirty="0">
                <a:ln>
                  <a:noFill/>
                </a:ln>
                <a:solidFill>
                  <a:srgbClr val="242424"/>
                </a:solidFill>
                <a:effectLst/>
                <a:latin typeface="Segoe UI" panose="020B0502040204020203" pitchFamily="34" charset="0"/>
                <a:cs typeface="Segoe UI" panose="020B0502040204020203" pitchFamily="34" charset="0"/>
              </a:rPr>
            </a:br>
            <a:r>
              <a:rPr kumimoji="0" lang="en-US" altLang="en-US" b="1" i="0" u="none" strike="noStrike" cap="none" normalizeH="0" baseline="0" dirty="0">
                <a:ln>
                  <a:noFill/>
                </a:ln>
                <a:solidFill>
                  <a:srgbClr val="242424"/>
                </a:solidFill>
                <a:effectLst/>
                <a:latin typeface="Segoe UI" panose="020B0502040204020203" pitchFamily="34" charset="0"/>
                <a:cs typeface="Segoe UI" panose="020B0502040204020203" pitchFamily="34" charset="0"/>
              </a:rPr>
              <a:t>ART. 2 ...</a:t>
            </a:r>
            <a:r>
              <a:rPr kumimoji="0" lang="en-US" altLang="en-US" b="0" i="0" u="none" strike="noStrike" cap="none" normalizeH="0" baseline="0" dirty="0">
                <a:ln>
                  <a:noFill/>
                </a:ln>
                <a:solidFill>
                  <a:srgbClr val="242424"/>
                </a:solidFill>
                <a:effectLst/>
                <a:latin typeface="Segoe UI" panose="020B0502040204020203" pitchFamily="34" charset="0"/>
                <a:cs typeface="Segoe UI" panose="020B0502040204020203" pitchFamily="34" charset="0"/>
              </a:rPr>
              <a:t> Types of appeals:</a:t>
            </a:r>
            <a:endParaRPr kumimoji="0" lang="en-US"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b="0" i="0" u="none" strike="noStrike" cap="none" normalizeH="0" baseline="0" dirty="0">
                <a:ln>
                  <a:noFill/>
                </a:ln>
                <a:solidFill>
                  <a:schemeClr val="tx1"/>
                </a:solidFill>
                <a:effectLst/>
              </a:rPr>
            </a:br>
            <a:endParaRPr kumimoji="0" lang="en-US"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242424"/>
                </a:solidFill>
                <a:effectLst/>
                <a:latin typeface="Segoe UI" panose="020B0502040204020203" pitchFamily="34" charset="0"/>
                <a:cs typeface="Segoe UI" panose="020B0502040204020203" pitchFamily="34" charset="0"/>
              </a:rPr>
              <a:t>a. Missing a base, either advancing or returning (live or dead-ball appeal). </a:t>
            </a:r>
            <a:endParaRPr kumimoji="0" lang="en-US"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b="0" i="0" u="none" strike="noStrike" cap="none" normalizeH="0" baseline="0" dirty="0">
                <a:ln>
                  <a:noFill/>
                </a:ln>
                <a:solidFill>
                  <a:schemeClr val="tx1"/>
                </a:solidFill>
                <a:effectLst/>
              </a:rPr>
            </a:br>
            <a:endParaRPr kumimoji="0" lang="en-US"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242424"/>
                </a:solidFill>
                <a:effectLst/>
                <a:latin typeface="Segoe UI" panose="020B0502040204020203" pitchFamily="34" charset="0"/>
                <a:cs typeface="Segoe UI" panose="020B0502040204020203" pitchFamily="34" charset="0"/>
              </a:rPr>
              <a:t>b. Leaving a base on a caught fly ball before the ball is first touched (live or dead-ball appeal). </a:t>
            </a:r>
            <a:endParaRPr kumimoji="0" lang="en-US"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b="0" i="0" u="none" strike="noStrike" cap="none" normalizeH="0" baseline="0" dirty="0">
                <a:ln>
                  <a:noFill/>
                </a:ln>
                <a:solidFill>
                  <a:schemeClr val="tx1"/>
                </a:solidFill>
                <a:effectLst/>
              </a:rPr>
            </a:br>
            <a:endParaRPr kumimoji="0" lang="en-US"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242424"/>
                </a:solidFill>
                <a:effectLst/>
                <a:latin typeface="Segoe UI" panose="020B0502040204020203" pitchFamily="34" charset="0"/>
                <a:cs typeface="Segoe UI" panose="020B0502040204020203" pitchFamily="34" charset="0"/>
              </a:rPr>
              <a:t>c. Batting out of order (dead-ball appeal only). </a:t>
            </a:r>
            <a:endParaRPr kumimoji="0" lang="en-US"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b="0" i="0" u="none" strike="noStrike" cap="none" normalizeH="0" baseline="0" dirty="0">
                <a:ln>
                  <a:noFill/>
                </a:ln>
                <a:solidFill>
                  <a:schemeClr val="tx1"/>
                </a:solidFill>
                <a:effectLst/>
              </a:rPr>
            </a:br>
            <a:endParaRPr kumimoji="0" lang="en-US"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242424"/>
                </a:solidFill>
                <a:effectLst/>
                <a:latin typeface="Segoe UI" panose="020B0502040204020203" pitchFamily="34" charset="0"/>
                <a:cs typeface="Segoe UI" panose="020B0502040204020203" pitchFamily="34" charset="0"/>
              </a:rPr>
              <a:t>d. Attempting to advance to second base after making the turn at first base overrunning first base (live-ball appeal only). </a:t>
            </a:r>
            <a:endParaRPr kumimoji="0" lang="en-US" altLang="en-US" b="0" i="0" u="none" strike="noStrike" cap="none" normalizeH="0" baseline="0" dirty="0">
              <a:ln>
                <a:noFill/>
              </a:ln>
              <a:solidFill>
                <a:schemeClr val="tx1"/>
              </a:solidFill>
              <a:effectLst/>
            </a:endParaRPr>
          </a:p>
        </p:txBody>
      </p:sp>
      <p:pic>
        <p:nvPicPr>
          <p:cNvPr id="1026" name="Picture 2">
            <a:extLst>
              <a:ext uri="{FF2B5EF4-FFF2-40B4-BE49-F238E27FC236}">
                <a16:creationId xmlns:a16="http://schemas.microsoft.com/office/drawing/2014/main" id="{E9E3D9F7-E836-B68E-A383-33199E2AF3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4562" y="-1812926"/>
            <a:ext cx="2847052" cy="1449285"/>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a:extLst>
              <a:ext uri="{FF2B5EF4-FFF2-40B4-BE49-F238E27FC236}">
                <a16:creationId xmlns:a16="http://schemas.microsoft.com/office/drawing/2014/main" id="{BB149790-7126-E8A4-2474-B44DF702A19E}"/>
              </a:ext>
            </a:extLst>
          </p:cNvPr>
          <p:cNvSpPr txBox="1">
            <a:spLocks/>
          </p:cNvSpPr>
          <p:nvPr/>
        </p:nvSpPr>
        <p:spPr>
          <a:xfrm>
            <a:off x="426081" y="4486953"/>
            <a:ext cx="4023360" cy="1279667"/>
          </a:xfrm>
          <a:prstGeom prst="rect">
            <a:avLst/>
          </a:prstGeom>
        </p:spPr>
        <p:txBody>
          <a:bodyPr vert="horz" lIns="91440" tIns="45720" rIns="91440" bIns="45720" rtlCol="0" anchor="b">
            <a:normAutofit fontScale="5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0070C0"/>
                </a:solidFill>
                <a:latin typeface="Calibri" panose="020F0502020204030204" pitchFamily="34" charset="0"/>
                <a:cs typeface="Times New Roman" panose="02020603050405020304" pitchFamily="18" charset="0"/>
              </a:rPr>
              <a:t>General</a:t>
            </a:r>
            <a:br>
              <a:rPr lang="en-US" sz="3600" b="1" dirty="0">
                <a:solidFill>
                  <a:srgbClr val="0070C0"/>
                </a:solidFill>
                <a:latin typeface="Calibri" panose="020F0502020204030204" pitchFamily="34" charset="0"/>
                <a:cs typeface="Times New Roman" panose="02020603050405020304" pitchFamily="18" charset="0"/>
              </a:rPr>
            </a:br>
            <a:br>
              <a:rPr lang="en-US" sz="4800" dirty="0"/>
            </a:br>
            <a:br>
              <a:rPr lang="en-US" sz="4800" b="1" dirty="0"/>
            </a:br>
            <a:endParaRPr lang="en-US" sz="4800" b="1" dirty="0"/>
          </a:p>
        </p:txBody>
      </p:sp>
    </p:spTree>
    <p:extLst>
      <p:ext uri="{BB962C8B-B14F-4D97-AF65-F5344CB8AC3E}">
        <p14:creationId xmlns:p14="http://schemas.microsoft.com/office/powerpoint/2010/main" val="26832651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Appeals</a:t>
            </a:r>
            <a:br>
              <a:rPr lang="en-US" sz="3600" b="1" kern="1200" dirty="0">
                <a:solidFill>
                  <a:srgbClr val="0070C0"/>
                </a:solidFill>
                <a:latin typeface="Calibri" panose="020F0502020204030204" pitchFamily="34" charset="0"/>
                <a:cs typeface="Times New Roman" panose="02020603050405020304" pitchFamily="18" charset="0"/>
              </a:rPr>
            </a:b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77981" y="5115579"/>
            <a:ext cx="4023360" cy="861450"/>
          </a:xfrm>
          <a:prstGeom prst="rect">
            <a:avLst/>
          </a:prstGeom>
        </p:spPr>
        <p:txBody>
          <a:bodyPr vert="horz" lIns="91440" tIns="45720" rIns="91440" bIns="45720" rtlCol="0" anchor="b">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 </a:t>
            </a:r>
            <a:br>
              <a:rPr lang="en-US" sz="4800" dirty="0"/>
            </a:br>
            <a:br>
              <a:rPr lang="en-US" sz="4800" b="1" dirty="0"/>
            </a:br>
            <a:endParaRPr lang="en-US" sz="4800" b="1" dirty="0"/>
          </a:p>
        </p:txBody>
      </p:sp>
      <p:pic>
        <p:nvPicPr>
          <p:cNvPr id="1026" name="Picture 2">
            <a:extLst>
              <a:ext uri="{FF2B5EF4-FFF2-40B4-BE49-F238E27FC236}">
                <a16:creationId xmlns:a16="http://schemas.microsoft.com/office/drawing/2014/main" id="{E9E3D9F7-E836-B68E-A383-33199E2AF3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4562" y="-1812926"/>
            <a:ext cx="2847052" cy="1449285"/>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a:extLst>
              <a:ext uri="{FF2B5EF4-FFF2-40B4-BE49-F238E27FC236}">
                <a16:creationId xmlns:a16="http://schemas.microsoft.com/office/drawing/2014/main" id="{BB149790-7126-E8A4-2474-B44DF702A19E}"/>
              </a:ext>
            </a:extLst>
          </p:cNvPr>
          <p:cNvSpPr txBox="1">
            <a:spLocks/>
          </p:cNvSpPr>
          <p:nvPr/>
        </p:nvSpPr>
        <p:spPr>
          <a:xfrm>
            <a:off x="426081" y="4486953"/>
            <a:ext cx="4023360" cy="1279667"/>
          </a:xfrm>
          <a:prstGeom prst="rect">
            <a:avLst/>
          </a:prstGeom>
        </p:spPr>
        <p:txBody>
          <a:bodyPr vert="horz" lIns="91440" tIns="45720" rIns="91440" bIns="45720" rtlCol="0" anchor="b">
            <a:normAutofit fontScale="5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70C0"/>
                </a:solidFill>
                <a:latin typeface="Calibri" panose="020F0502020204030204" pitchFamily="34" charset="0"/>
                <a:cs typeface="Times New Roman" panose="02020603050405020304" pitchFamily="18" charset="0"/>
              </a:rPr>
              <a:t>Live</a:t>
            </a:r>
            <a:br>
              <a:rPr lang="en-US" sz="3600" b="1" dirty="0">
                <a:solidFill>
                  <a:srgbClr val="0070C0"/>
                </a:solidFill>
                <a:latin typeface="Calibri" panose="020F0502020204030204" pitchFamily="34" charset="0"/>
                <a:cs typeface="Times New Roman" panose="02020603050405020304" pitchFamily="18" charset="0"/>
              </a:rPr>
            </a:br>
            <a:br>
              <a:rPr lang="en-US" sz="4800" dirty="0"/>
            </a:br>
            <a:br>
              <a:rPr lang="en-US" sz="4800" b="1" dirty="0"/>
            </a:br>
            <a:endParaRPr lang="en-US" sz="4800" b="1" dirty="0"/>
          </a:p>
        </p:txBody>
      </p:sp>
      <p:sp>
        <p:nvSpPr>
          <p:cNvPr id="6" name="TextBox 5">
            <a:extLst>
              <a:ext uri="{FF2B5EF4-FFF2-40B4-BE49-F238E27FC236}">
                <a16:creationId xmlns:a16="http://schemas.microsoft.com/office/drawing/2014/main" id="{3111EC44-9BE5-1C3E-7FC1-8D829F190F91}"/>
              </a:ext>
            </a:extLst>
          </p:cNvPr>
          <p:cNvSpPr txBox="1"/>
          <p:nvPr/>
        </p:nvSpPr>
        <p:spPr>
          <a:xfrm>
            <a:off x="5823888" y="1783266"/>
            <a:ext cx="5503271" cy="3416320"/>
          </a:xfrm>
          <a:prstGeom prst="rect">
            <a:avLst/>
          </a:prstGeom>
          <a:noFill/>
        </p:spPr>
        <p:txBody>
          <a:bodyPr wrap="square">
            <a:spAutoFit/>
          </a:bodyPr>
          <a:lstStyle/>
          <a:p>
            <a:r>
              <a:rPr lang="en-US" sz="2400" b="0" i="0" dirty="0">
                <a:solidFill>
                  <a:srgbClr val="242424"/>
                </a:solidFill>
                <a:effectLst/>
                <a:latin typeface="Segoe UI" panose="020B0502040204020203" pitchFamily="34" charset="0"/>
              </a:rPr>
              <a:t>a. </a:t>
            </a:r>
            <a:r>
              <a:rPr lang="en-US" sz="2400" b="1" i="0" dirty="0">
                <a:solidFill>
                  <a:srgbClr val="242424"/>
                </a:solidFill>
                <a:effectLst/>
                <a:latin typeface="Segoe UI" panose="020B0502040204020203" pitchFamily="34" charset="0"/>
              </a:rPr>
              <a:t>Live –</a:t>
            </a:r>
            <a:r>
              <a:rPr lang="en-US" sz="2400" b="0" i="0" dirty="0">
                <a:solidFill>
                  <a:srgbClr val="242424"/>
                </a:solidFill>
                <a:effectLst/>
                <a:latin typeface="Segoe UI" panose="020B0502040204020203" pitchFamily="34" charset="0"/>
              </a:rPr>
              <a:t> An appeal may be made during a live ball by any fielder in possession of the ball touching the base missed or left too soon on a caught fly ball, or by tagging the runner committing the violation if the runner is still on the playing field (even if the runner is standing on another base). </a:t>
            </a:r>
            <a:endParaRPr lang="en-US" sz="2400" dirty="0"/>
          </a:p>
        </p:txBody>
      </p:sp>
    </p:spTree>
    <p:extLst>
      <p:ext uri="{BB962C8B-B14F-4D97-AF65-F5344CB8AC3E}">
        <p14:creationId xmlns:p14="http://schemas.microsoft.com/office/powerpoint/2010/main" val="17954336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Appeals</a:t>
            </a:r>
            <a:br>
              <a:rPr lang="en-US" sz="3600" b="1" kern="1200" dirty="0">
                <a:solidFill>
                  <a:srgbClr val="0070C0"/>
                </a:solidFill>
                <a:latin typeface="Calibri" panose="020F0502020204030204" pitchFamily="34" charset="0"/>
                <a:cs typeface="Times New Roman" panose="02020603050405020304" pitchFamily="18" charset="0"/>
              </a:rPr>
            </a:b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77981" y="5115579"/>
            <a:ext cx="4023360" cy="861450"/>
          </a:xfrm>
          <a:prstGeom prst="rect">
            <a:avLst/>
          </a:prstGeom>
        </p:spPr>
        <p:txBody>
          <a:bodyPr vert="horz" lIns="91440" tIns="45720" rIns="91440" bIns="45720" rtlCol="0" anchor="b">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 </a:t>
            </a:r>
            <a:br>
              <a:rPr lang="en-US" sz="4800" dirty="0"/>
            </a:br>
            <a:br>
              <a:rPr lang="en-US" sz="4800" b="1" dirty="0"/>
            </a:br>
            <a:endParaRPr lang="en-US" sz="4800" b="1" dirty="0"/>
          </a:p>
        </p:txBody>
      </p:sp>
      <p:pic>
        <p:nvPicPr>
          <p:cNvPr id="1026" name="Picture 2">
            <a:extLst>
              <a:ext uri="{FF2B5EF4-FFF2-40B4-BE49-F238E27FC236}">
                <a16:creationId xmlns:a16="http://schemas.microsoft.com/office/drawing/2014/main" id="{E9E3D9F7-E836-B68E-A383-33199E2AF3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4562" y="-1812926"/>
            <a:ext cx="2847052" cy="1449285"/>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a:extLst>
              <a:ext uri="{FF2B5EF4-FFF2-40B4-BE49-F238E27FC236}">
                <a16:creationId xmlns:a16="http://schemas.microsoft.com/office/drawing/2014/main" id="{BB149790-7126-E8A4-2474-B44DF702A19E}"/>
              </a:ext>
            </a:extLst>
          </p:cNvPr>
          <p:cNvSpPr txBox="1">
            <a:spLocks/>
          </p:cNvSpPr>
          <p:nvPr/>
        </p:nvSpPr>
        <p:spPr>
          <a:xfrm>
            <a:off x="426081" y="4486953"/>
            <a:ext cx="4023360" cy="1279667"/>
          </a:xfrm>
          <a:prstGeom prst="rect">
            <a:avLst/>
          </a:prstGeom>
        </p:spPr>
        <p:txBody>
          <a:bodyPr vert="horz" lIns="91440" tIns="45720" rIns="91440" bIns="45720" rtlCol="0" anchor="b">
            <a:normAutofit fontScale="5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70C0"/>
                </a:solidFill>
                <a:latin typeface="Calibri" panose="020F0502020204030204" pitchFamily="34" charset="0"/>
                <a:cs typeface="Times New Roman" panose="02020603050405020304" pitchFamily="18" charset="0"/>
              </a:rPr>
              <a:t>Dead</a:t>
            </a:r>
            <a:br>
              <a:rPr lang="en-US" sz="3600" b="1" dirty="0">
                <a:solidFill>
                  <a:srgbClr val="0070C0"/>
                </a:solidFill>
                <a:latin typeface="Calibri" panose="020F0502020204030204" pitchFamily="34" charset="0"/>
                <a:cs typeface="Times New Roman" panose="02020603050405020304" pitchFamily="18" charset="0"/>
              </a:rPr>
            </a:br>
            <a:br>
              <a:rPr lang="en-US" sz="4800" dirty="0"/>
            </a:br>
            <a:br>
              <a:rPr lang="en-US" sz="4800" b="1" dirty="0"/>
            </a:br>
            <a:endParaRPr lang="en-US" sz="4800" b="1" dirty="0"/>
          </a:p>
        </p:txBody>
      </p:sp>
      <p:sp>
        <p:nvSpPr>
          <p:cNvPr id="5" name="TextBox 4">
            <a:extLst>
              <a:ext uri="{FF2B5EF4-FFF2-40B4-BE49-F238E27FC236}">
                <a16:creationId xmlns:a16="http://schemas.microsoft.com/office/drawing/2014/main" id="{398CD682-2C9A-8651-C293-ACAD52EF456B}"/>
              </a:ext>
            </a:extLst>
          </p:cNvPr>
          <p:cNvSpPr txBox="1"/>
          <p:nvPr/>
        </p:nvSpPr>
        <p:spPr>
          <a:xfrm>
            <a:off x="5531222" y="335845"/>
            <a:ext cx="5567083" cy="6186309"/>
          </a:xfrm>
          <a:prstGeom prst="rect">
            <a:avLst/>
          </a:prstGeom>
          <a:noFill/>
        </p:spPr>
        <p:txBody>
          <a:bodyPr wrap="square">
            <a:spAutoFit/>
          </a:bodyPr>
          <a:lstStyle/>
          <a:p>
            <a:pPr algn="l" fontAlgn="base"/>
            <a:r>
              <a:rPr lang="en-US" b="1" i="0" dirty="0">
                <a:solidFill>
                  <a:srgbClr val="242424"/>
                </a:solidFill>
                <a:effectLst/>
                <a:latin typeface="inherit"/>
              </a:rPr>
              <a:t>Dead –</a:t>
            </a:r>
            <a:r>
              <a:rPr lang="en-US" b="0" i="0" dirty="0">
                <a:solidFill>
                  <a:srgbClr val="242424"/>
                </a:solidFill>
                <a:effectLst/>
                <a:latin typeface="Segoe UI" panose="020B0502040204020203" pitchFamily="34" charset="0"/>
              </a:rPr>
              <a:t> The dead-ball appeal may be made: </a:t>
            </a:r>
          </a:p>
          <a:p>
            <a:pPr algn="l" fontAlgn="base"/>
            <a:br>
              <a:rPr lang="en-US" dirty="0"/>
            </a:br>
            <a:r>
              <a:rPr lang="en-US" b="0" i="0" dirty="0">
                <a:solidFill>
                  <a:srgbClr val="242424"/>
                </a:solidFill>
                <a:effectLst/>
                <a:latin typeface="Segoe UI" panose="020B0502040204020203" pitchFamily="34" charset="0"/>
              </a:rPr>
              <a:t>1. Once all runners have completed their advancement and time has been called, the coach or any defensive player, with or without the ball, may make a verbal appeal on a runner missing a base or leaving a base too soon on a caught fly ball. The administering umpire should then make a decision on the play. </a:t>
            </a:r>
          </a:p>
          <a:p>
            <a:pPr algn="l" fontAlgn="base"/>
            <a:br>
              <a:rPr lang="en-US" dirty="0"/>
            </a:br>
            <a:r>
              <a:rPr lang="en-US" b="0" i="0" dirty="0">
                <a:solidFill>
                  <a:srgbClr val="242424"/>
                </a:solidFill>
                <a:effectLst/>
                <a:latin typeface="Segoe UI" panose="020B0502040204020203" pitchFamily="34" charset="0"/>
              </a:rPr>
              <a:t>2. If the ball has gone out of play, runners must be given the opportunity to complete their base running responsibilities before the dead-ball appeal can be made. </a:t>
            </a:r>
          </a:p>
          <a:p>
            <a:pPr algn="l" fontAlgn="base"/>
            <a:br>
              <a:rPr lang="en-US" dirty="0"/>
            </a:br>
            <a:r>
              <a:rPr lang="en-US" b="0" i="0" dirty="0">
                <a:solidFill>
                  <a:srgbClr val="242424"/>
                </a:solidFill>
                <a:effectLst/>
                <a:latin typeface="Segoe UI" panose="020B0502040204020203" pitchFamily="34" charset="0"/>
              </a:rPr>
              <a:t>3. If the pitcher has possession of the ball and is in contact with the pitching plate when making a verbal appeal, no illegal pitch is called. </a:t>
            </a:r>
          </a:p>
          <a:p>
            <a:pPr algn="l" fontAlgn="base"/>
            <a:br>
              <a:rPr lang="en-US" dirty="0"/>
            </a:br>
            <a:r>
              <a:rPr lang="en-US" b="0" i="0" dirty="0">
                <a:solidFill>
                  <a:srgbClr val="242424"/>
                </a:solidFill>
                <a:effectLst/>
                <a:latin typeface="Segoe UI" panose="020B0502040204020203" pitchFamily="34" charset="0"/>
              </a:rPr>
              <a:t>4. If "play ball" has been declared by the umpire and the pitcher then requests an appeal, the umpire would again call "time" and allow the appeal. </a:t>
            </a:r>
          </a:p>
        </p:txBody>
      </p:sp>
    </p:spTree>
    <p:extLst>
      <p:ext uri="{BB962C8B-B14F-4D97-AF65-F5344CB8AC3E}">
        <p14:creationId xmlns:p14="http://schemas.microsoft.com/office/powerpoint/2010/main" val="24719282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Appeals</a:t>
            </a:r>
            <a:br>
              <a:rPr lang="en-US" sz="3600" b="1" kern="1200" dirty="0">
                <a:solidFill>
                  <a:srgbClr val="0070C0"/>
                </a:solidFill>
                <a:latin typeface="Calibri" panose="020F0502020204030204" pitchFamily="34" charset="0"/>
                <a:cs typeface="Times New Roman" panose="02020603050405020304" pitchFamily="18" charset="0"/>
              </a:rPr>
            </a:b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77981" y="5115579"/>
            <a:ext cx="4023360" cy="861450"/>
          </a:xfrm>
          <a:prstGeom prst="rect">
            <a:avLst/>
          </a:prstGeom>
        </p:spPr>
        <p:txBody>
          <a:bodyPr vert="horz" lIns="91440" tIns="45720" rIns="91440" bIns="45720" rtlCol="0" anchor="b">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 </a:t>
            </a:r>
            <a:br>
              <a:rPr lang="en-US" sz="4800" dirty="0"/>
            </a:br>
            <a:br>
              <a:rPr lang="en-US" sz="4800" b="1" dirty="0"/>
            </a:br>
            <a:endParaRPr lang="en-US" sz="4800" b="1" dirty="0"/>
          </a:p>
        </p:txBody>
      </p:sp>
      <p:pic>
        <p:nvPicPr>
          <p:cNvPr id="1026" name="Picture 2">
            <a:extLst>
              <a:ext uri="{FF2B5EF4-FFF2-40B4-BE49-F238E27FC236}">
                <a16:creationId xmlns:a16="http://schemas.microsoft.com/office/drawing/2014/main" id="{E9E3D9F7-E836-B68E-A383-33199E2AF3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4562" y="-1812926"/>
            <a:ext cx="2847052" cy="1449285"/>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a:extLst>
              <a:ext uri="{FF2B5EF4-FFF2-40B4-BE49-F238E27FC236}">
                <a16:creationId xmlns:a16="http://schemas.microsoft.com/office/drawing/2014/main" id="{BB149790-7126-E8A4-2474-B44DF702A19E}"/>
              </a:ext>
            </a:extLst>
          </p:cNvPr>
          <p:cNvSpPr txBox="1">
            <a:spLocks/>
          </p:cNvSpPr>
          <p:nvPr/>
        </p:nvSpPr>
        <p:spPr>
          <a:xfrm>
            <a:off x="426081" y="4486953"/>
            <a:ext cx="4023360" cy="1279667"/>
          </a:xfrm>
          <a:prstGeom prst="rect">
            <a:avLst/>
          </a:prstGeom>
        </p:spPr>
        <p:txBody>
          <a:bodyPr vert="horz" lIns="91440" tIns="45720" rIns="91440" bIns="45720" rtlCol="0" anchor="b">
            <a:normAutofit fontScale="5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70C0"/>
                </a:solidFill>
                <a:latin typeface="Calibri" panose="020F0502020204030204" pitchFamily="34" charset="0"/>
                <a:cs typeface="Times New Roman" panose="02020603050405020304" pitchFamily="18" charset="0"/>
              </a:rPr>
              <a:t>When Appeals must be made</a:t>
            </a:r>
            <a:br>
              <a:rPr lang="en-US" sz="3600" b="1" dirty="0">
                <a:solidFill>
                  <a:srgbClr val="0070C0"/>
                </a:solidFill>
                <a:latin typeface="Calibri" panose="020F0502020204030204" pitchFamily="34" charset="0"/>
                <a:cs typeface="Times New Roman" panose="02020603050405020304" pitchFamily="18" charset="0"/>
              </a:rPr>
            </a:br>
            <a:br>
              <a:rPr lang="en-US" sz="4800" dirty="0"/>
            </a:br>
            <a:br>
              <a:rPr lang="en-US" sz="4800" b="1" dirty="0"/>
            </a:br>
            <a:endParaRPr lang="en-US" sz="4800" b="1" dirty="0"/>
          </a:p>
        </p:txBody>
      </p:sp>
      <p:sp>
        <p:nvSpPr>
          <p:cNvPr id="6" name="TextBox 5">
            <a:extLst>
              <a:ext uri="{FF2B5EF4-FFF2-40B4-BE49-F238E27FC236}">
                <a16:creationId xmlns:a16="http://schemas.microsoft.com/office/drawing/2014/main" id="{6FEA5122-0EAA-4D68-BAB4-341F8B38D4DE}"/>
              </a:ext>
            </a:extLst>
          </p:cNvPr>
          <p:cNvSpPr txBox="1"/>
          <p:nvPr/>
        </p:nvSpPr>
        <p:spPr>
          <a:xfrm>
            <a:off x="5341506" y="1219990"/>
            <a:ext cx="6468034" cy="4154984"/>
          </a:xfrm>
          <a:prstGeom prst="rect">
            <a:avLst/>
          </a:prstGeom>
          <a:noFill/>
        </p:spPr>
        <p:txBody>
          <a:bodyPr wrap="square">
            <a:spAutoFit/>
          </a:bodyPr>
          <a:lstStyle/>
          <a:p>
            <a:pPr algn="l" fontAlgn="base"/>
            <a:r>
              <a:rPr lang="en-US" sz="2400" b="1" i="0" dirty="0">
                <a:solidFill>
                  <a:srgbClr val="242424"/>
                </a:solidFill>
                <a:effectLst/>
                <a:latin typeface="Segoe UI" panose="020B0502040204020203" pitchFamily="34" charset="0"/>
              </a:rPr>
              <a:t>ART. 4 ...</a:t>
            </a:r>
            <a:r>
              <a:rPr lang="en-US" sz="2400" b="0" i="0" dirty="0">
                <a:solidFill>
                  <a:srgbClr val="242424"/>
                </a:solidFill>
                <a:effectLst/>
                <a:latin typeface="Segoe UI" panose="020B0502040204020203" pitchFamily="34" charset="0"/>
              </a:rPr>
              <a:t> </a:t>
            </a:r>
            <a:r>
              <a:rPr lang="en-US" sz="2400" b="1" i="0" dirty="0">
                <a:solidFill>
                  <a:srgbClr val="242424"/>
                </a:solidFill>
                <a:effectLst/>
                <a:latin typeface="inherit"/>
              </a:rPr>
              <a:t>When –</a:t>
            </a:r>
            <a:r>
              <a:rPr lang="en-US" sz="2400" b="0" i="0" dirty="0">
                <a:solidFill>
                  <a:srgbClr val="242424"/>
                </a:solidFill>
                <a:effectLst/>
                <a:latin typeface="Segoe UI" panose="020B0502040204020203" pitchFamily="34" charset="0"/>
              </a:rPr>
              <a:t> Appeals must be made:</a:t>
            </a:r>
          </a:p>
          <a:p>
            <a:pPr algn="l" fontAlgn="base"/>
            <a:br>
              <a:rPr lang="en-US" sz="2400" dirty="0"/>
            </a:br>
            <a:r>
              <a:rPr lang="en-US" sz="2400" b="0" i="0" dirty="0">
                <a:solidFill>
                  <a:srgbClr val="242424"/>
                </a:solidFill>
                <a:effectLst/>
                <a:latin typeface="Segoe UI" panose="020B0502040204020203" pitchFamily="34" charset="0"/>
              </a:rPr>
              <a:t>a. before the next legal or illegal pitch; </a:t>
            </a:r>
          </a:p>
          <a:p>
            <a:pPr algn="l" fontAlgn="base"/>
            <a:br>
              <a:rPr lang="en-US" sz="2400" dirty="0"/>
            </a:br>
            <a:r>
              <a:rPr lang="en-US" sz="2400" b="0" i="0" dirty="0">
                <a:solidFill>
                  <a:srgbClr val="242424"/>
                </a:solidFill>
                <a:effectLst/>
                <a:latin typeface="Segoe UI" panose="020B0502040204020203" pitchFamily="34" charset="0"/>
              </a:rPr>
              <a:t>b. at the end of a half-inning, before all infielders have left fair territory and the normal fielding position has been vacated by the catcher; or </a:t>
            </a:r>
          </a:p>
          <a:p>
            <a:pPr algn="l" fontAlgn="base"/>
            <a:br>
              <a:rPr lang="en-US" sz="2400" dirty="0"/>
            </a:br>
            <a:r>
              <a:rPr lang="en-US" sz="2400" b="0" i="0" dirty="0">
                <a:solidFill>
                  <a:srgbClr val="242424"/>
                </a:solidFill>
                <a:effectLst/>
                <a:latin typeface="Segoe UI" panose="020B0502040204020203" pitchFamily="34" charset="0"/>
              </a:rPr>
              <a:t>c. on the last play of the game, before the umpires leave the field of play. </a:t>
            </a:r>
          </a:p>
        </p:txBody>
      </p:sp>
    </p:spTree>
    <p:extLst>
      <p:ext uri="{BB962C8B-B14F-4D97-AF65-F5344CB8AC3E}">
        <p14:creationId xmlns:p14="http://schemas.microsoft.com/office/powerpoint/2010/main" val="24634241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Appeals</a:t>
            </a:r>
            <a:br>
              <a:rPr lang="en-US" sz="3600" b="1" kern="1200" dirty="0">
                <a:solidFill>
                  <a:srgbClr val="0070C0"/>
                </a:solidFill>
                <a:latin typeface="Calibri" panose="020F0502020204030204" pitchFamily="34" charset="0"/>
                <a:cs typeface="Times New Roman" panose="02020603050405020304" pitchFamily="18" charset="0"/>
              </a:rPr>
            </a:b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26081" y="5115579"/>
            <a:ext cx="4023360" cy="861450"/>
          </a:xfrm>
          <a:prstGeom prst="rect">
            <a:avLst/>
          </a:prstGeom>
        </p:spPr>
        <p:txBody>
          <a:bodyPr vert="horz" lIns="91440" tIns="45720" rIns="91440" bIns="45720" rtlCol="0" anchor="b">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 </a:t>
            </a:r>
            <a:br>
              <a:rPr lang="en-US" sz="4800" dirty="0"/>
            </a:br>
            <a:br>
              <a:rPr lang="en-US" sz="4800" b="1" dirty="0"/>
            </a:br>
            <a:endParaRPr lang="en-US" sz="4800" b="1" dirty="0"/>
          </a:p>
        </p:txBody>
      </p:sp>
      <p:pic>
        <p:nvPicPr>
          <p:cNvPr id="1026" name="Picture 2">
            <a:extLst>
              <a:ext uri="{FF2B5EF4-FFF2-40B4-BE49-F238E27FC236}">
                <a16:creationId xmlns:a16="http://schemas.microsoft.com/office/drawing/2014/main" id="{E9E3D9F7-E836-B68E-A383-33199E2AF3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4562" y="-1812926"/>
            <a:ext cx="2847052" cy="1449285"/>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a:extLst>
              <a:ext uri="{FF2B5EF4-FFF2-40B4-BE49-F238E27FC236}">
                <a16:creationId xmlns:a16="http://schemas.microsoft.com/office/drawing/2014/main" id="{BB149790-7126-E8A4-2474-B44DF702A19E}"/>
              </a:ext>
            </a:extLst>
          </p:cNvPr>
          <p:cNvSpPr txBox="1">
            <a:spLocks/>
          </p:cNvSpPr>
          <p:nvPr/>
        </p:nvSpPr>
        <p:spPr>
          <a:xfrm>
            <a:off x="415921" y="4645054"/>
            <a:ext cx="4023360" cy="1463278"/>
          </a:xfrm>
          <a:prstGeom prst="rect">
            <a:avLst/>
          </a:prstGeom>
        </p:spPr>
        <p:txBody>
          <a:bodyPr vert="horz" lIns="91440" tIns="45720" rIns="91440" bIns="45720" rtlCol="0" anchor="b">
            <a:normAutofit fontScale="4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100" b="1" dirty="0">
                <a:solidFill>
                  <a:srgbClr val="0070C0"/>
                </a:solidFill>
                <a:latin typeface="Calibri" panose="020F0502020204030204" pitchFamily="34" charset="0"/>
                <a:cs typeface="Times New Roman" panose="02020603050405020304" pitchFamily="18" charset="0"/>
              </a:rPr>
              <a:t>When Appeals must be made</a:t>
            </a:r>
          </a:p>
          <a:p>
            <a:r>
              <a:rPr lang="en-US" sz="5100" b="1" dirty="0">
                <a:solidFill>
                  <a:srgbClr val="0070C0"/>
                </a:solidFill>
                <a:latin typeface="Calibri" panose="020F0502020204030204" pitchFamily="34" charset="0"/>
                <a:cs typeface="Times New Roman" panose="02020603050405020304" pitchFamily="18" charset="0"/>
              </a:rPr>
              <a:t>(Timeliness)</a:t>
            </a:r>
            <a:br>
              <a:rPr lang="en-US" sz="5100" b="1" dirty="0">
                <a:solidFill>
                  <a:srgbClr val="0070C0"/>
                </a:solidFill>
                <a:latin typeface="Calibri" panose="020F0502020204030204" pitchFamily="34" charset="0"/>
                <a:cs typeface="Times New Roman" panose="02020603050405020304" pitchFamily="18" charset="0"/>
              </a:rPr>
            </a:br>
            <a:br>
              <a:rPr lang="en-US" sz="4800" dirty="0"/>
            </a:br>
            <a:br>
              <a:rPr lang="en-US" sz="4800" b="1" dirty="0"/>
            </a:br>
            <a:endParaRPr lang="en-US" sz="4800" b="1" dirty="0"/>
          </a:p>
        </p:txBody>
      </p:sp>
      <p:sp>
        <p:nvSpPr>
          <p:cNvPr id="5" name="TextBox 4">
            <a:extLst>
              <a:ext uri="{FF2B5EF4-FFF2-40B4-BE49-F238E27FC236}">
                <a16:creationId xmlns:a16="http://schemas.microsoft.com/office/drawing/2014/main" id="{CA0B9E6D-6988-E0AB-97E5-E6CB1885A006}"/>
              </a:ext>
            </a:extLst>
          </p:cNvPr>
          <p:cNvSpPr txBox="1"/>
          <p:nvPr/>
        </p:nvSpPr>
        <p:spPr>
          <a:xfrm>
            <a:off x="5791199" y="1505733"/>
            <a:ext cx="5069541" cy="3139321"/>
          </a:xfrm>
          <a:prstGeom prst="rect">
            <a:avLst/>
          </a:prstGeom>
          <a:noFill/>
        </p:spPr>
        <p:txBody>
          <a:bodyPr wrap="square">
            <a:spAutoFit/>
          </a:bodyPr>
          <a:lstStyle/>
          <a:p>
            <a:r>
              <a:rPr lang="en-US" b="1" i="0" dirty="0">
                <a:solidFill>
                  <a:srgbClr val="242424"/>
                </a:solidFill>
                <a:effectLst/>
                <a:latin typeface="Segoe UI" panose="020B0502040204020203" pitchFamily="34" charset="0"/>
              </a:rPr>
              <a:t>NOTE: </a:t>
            </a:r>
            <a:r>
              <a:rPr lang="en-US" b="0" i="0" dirty="0">
                <a:solidFill>
                  <a:srgbClr val="242424"/>
                </a:solidFill>
                <a:effectLst/>
                <a:latin typeface="Segoe UI" panose="020B0502040204020203" pitchFamily="34" charset="0"/>
              </a:rPr>
              <a:t>If any situation arises which could lead to an appeal by the defense on the last play of the game, umpires should not leave the field until all infielders have left fair territory and the normal fielding position has been vacated by the catcher. Once teams line up to shake hands there is little chance for an appeal even if the defensive infielders have not crossed the foul line. Umpires can leave the game at this point. No appeal can be made once the umpires have left the field.</a:t>
            </a:r>
            <a:endParaRPr lang="en-US" dirty="0"/>
          </a:p>
        </p:txBody>
      </p:sp>
    </p:spTree>
    <p:extLst>
      <p:ext uri="{BB962C8B-B14F-4D97-AF65-F5344CB8AC3E}">
        <p14:creationId xmlns:p14="http://schemas.microsoft.com/office/powerpoint/2010/main" val="14362019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Appeals</a:t>
            </a:r>
            <a:br>
              <a:rPr lang="en-US" sz="3600" b="1" kern="1200" dirty="0">
                <a:solidFill>
                  <a:srgbClr val="0070C0"/>
                </a:solidFill>
                <a:latin typeface="Calibri" panose="020F0502020204030204" pitchFamily="34" charset="0"/>
                <a:cs typeface="Times New Roman" panose="02020603050405020304" pitchFamily="18" charset="0"/>
              </a:rPr>
            </a:b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26081" y="5115579"/>
            <a:ext cx="4023360" cy="861450"/>
          </a:xfrm>
          <a:prstGeom prst="rect">
            <a:avLst/>
          </a:prstGeom>
        </p:spPr>
        <p:txBody>
          <a:bodyPr vert="horz" lIns="91440" tIns="45720" rIns="91440" bIns="45720" rtlCol="0" anchor="b">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 </a:t>
            </a:r>
            <a:br>
              <a:rPr lang="en-US" sz="4800" dirty="0"/>
            </a:br>
            <a:br>
              <a:rPr lang="en-US" sz="4800" b="1" dirty="0"/>
            </a:br>
            <a:endParaRPr lang="en-US" sz="4800" b="1" dirty="0"/>
          </a:p>
        </p:txBody>
      </p:sp>
      <p:pic>
        <p:nvPicPr>
          <p:cNvPr id="1026" name="Picture 2">
            <a:extLst>
              <a:ext uri="{FF2B5EF4-FFF2-40B4-BE49-F238E27FC236}">
                <a16:creationId xmlns:a16="http://schemas.microsoft.com/office/drawing/2014/main" id="{E9E3D9F7-E836-B68E-A383-33199E2AF3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4562" y="-1812926"/>
            <a:ext cx="2847052" cy="1449285"/>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a:extLst>
              <a:ext uri="{FF2B5EF4-FFF2-40B4-BE49-F238E27FC236}">
                <a16:creationId xmlns:a16="http://schemas.microsoft.com/office/drawing/2014/main" id="{BB149790-7126-E8A4-2474-B44DF702A19E}"/>
              </a:ext>
            </a:extLst>
          </p:cNvPr>
          <p:cNvSpPr txBox="1">
            <a:spLocks/>
          </p:cNvSpPr>
          <p:nvPr/>
        </p:nvSpPr>
        <p:spPr>
          <a:xfrm>
            <a:off x="415921" y="4645054"/>
            <a:ext cx="4023360" cy="1463278"/>
          </a:xfrm>
          <a:prstGeom prst="rect">
            <a:avLst/>
          </a:prstGeom>
        </p:spPr>
        <p:txBody>
          <a:bodyPr vert="horz" lIns="91440" tIns="45720" rIns="91440" bIns="45720" rtlCol="0" anchor="b">
            <a:normAutofit fontScale="6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100" b="1" dirty="0">
                <a:solidFill>
                  <a:srgbClr val="0070C0"/>
                </a:solidFill>
                <a:latin typeface="Calibri" panose="020F0502020204030204" pitchFamily="34" charset="0"/>
                <a:cs typeface="Times New Roman" panose="02020603050405020304" pitchFamily="18" charset="0"/>
              </a:rPr>
              <a:t>Case Play 1</a:t>
            </a:r>
            <a:br>
              <a:rPr lang="en-US" sz="5100" b="1" dirty="0">
                <a:solidFill>
                  <a:srgbClr val="0070C0"/>
                </a:solidFill>
                <a:latin typeface="Calibri" panose="020F0502020204030204" pitchFamily="34" charset="0"/>
                <a:cs typeface="Times New Roman" panose="02020603050405020304" pitchFamily="18" charset="0"/>
              </a:rPr>
            </a:br>
            <a:br>
              <a:rPr lang="en-US" sz="4800" dirty="0"/>
            </a:br>
            <a:br>
              <a:rPr lang="en-US" sz="4800" b="1" dirty="0"/>
            </a:br>
            <a:endParaRPr lang="en-US" sz="4800" b="1" dirty="0"/>
          </a:p>
        </p:txBody>
      </p:sp>
      <p:sp>
        <p:nvSpPr>
          <p:cNvPr id="6" name="TextBox 5">
            <a:extLst>
              <a:ext uri="{FF2B5EF4-FFF2-40B4-BE49-F238E27FC236}">
                <a16:creationId xmlns:a16="http://schemas.microsoft.com/office/drawing/2014/main" id="{45041BF8-23C1-5E4B-A58F-83A9654CA92F}"/>
              </a:ext>
            </a:extLst>
          </p:cNvPr>
          <p:cNvSpPr txBox="1"/>
          <p:nvPr/>
        </p:nvSpPr>
        <p:spPr>
          <a:xfrm>
            <a:off x="5540189" y="315195"/>
            <a:ext cx="4881282" cy="6463308"/>
          </a:xfrm>
          <a:prstGeom prst="rect">
            <a:avLst/>
          </a:prstGeom>
          <a:noFill/>
        </p:spPr>
        <p:txBody>
          <a:bodyPr wrap="square">
            <a:spAutoFit/>
          </a:bodyPr>
          <a:lstStyle/>
          <a:p>
            <a:pPr algn="l" fontAlgn="base"/>
            <a:r>
              <a:rPr lang="en-US" b="1" i="0" dirty="0">
                <a:solidFill>
                  <a:srgbClr val="242424"/>
                </a:solidFill>
                <a:effectLst/>
                <a:latin typeface="Segoe UI" panose="020B0502040204020203" pitchFamily="34" charset="0"/>
              </a:rPr>
              <a:t>8.3.1 SITUATION B:</a:t>
            </a:r>
            <a:endParaRPr lang="en-US" b="0" i="0" dirty="0">
              <a:solidFill>
                <a:srgbClr val="242424"/>
              </a:solidFill>
              <a:effectLst/>
              <a:latin typeface="Segoe UI" panose="020B0502040204020203" pitchFamily="34" charset="0"/>
            </a:endParaRPr>
          </a:p>
          <a:p>
            <a:pPr algn="l" fontAlgn="base"/>
            <a:br>
              <a:rPr lang="en-US" dirty="0"/>
            </a:br>
            <a:r>
              <a:rPr lang="en-US" b="0" i="0" dirty="0">
                <a:solidFill>
                  <a:srgbClr val="242424"/>
                </a:solidFill>
                <a:effectLst/>
                <a:latin typeface="Segoe UI" panose="020B0502040204020203" pitchFamily="34" charset="0"/>
              </a:rPr>
              <a:t>With R1 on first base, B2 hits safely to right field. An overthrow at first base (a) goes into the stands or (b) hits the enclosing wall and rebounds to F2. In going to third base, R1 misses second base and has passed second base or is approaching second base when the ball leaves the hand of F9 who is throwing to the infield.</a:t>
            </a:r>
          </a:p>
          <a:p>
            <a:pPr algn="l" fontAlgn="base"/>
            <a:br>
              <a:rPr lang="en-US" dirty="0"/>
            </a:br>
            <a:r>
              <a:rPr lang="en-US" b="1" i="0" dirty="0">
                <a:solidFill>
                  <a:srgbClr val="242424"/>
                </a:solidFill>
                <a:effectLst/>
                <a:latin typeface="Segoe UI" panose="020B0502040204020203" pitchFamily="34" charset="0"/>
              </a:rPr>
              <a:t>RULING:</a:t>
            </a:r>
            <a:r>
              <a:rPr lang="en-US" b="0" i="0" dirty="0">
                <a:solidFill>
                  <a:srgbClr val="242424"/>
                </a:solidFill>
                <a:effectLst/>
                <a:latin typeface="Segoe UI" panose="020B0502040204020203" pitchFamily="34" charset="0"/>
              </a:rPr>
              <a:t> In (a), R1 will be awarded home if the runner was past second base, or awarded third base if second base was not reached when the throw left the hand of F9. R1 is responsible for touching all bases regardless of whether or not the bases are awarded. If R1 fails to touch any base on the award, and the defensive team makes the proper appeal, the umpire will call R1 out. In (b), if the defensive team makes the proper appeal for R1 missing second base the umpire will declare R1 out. (2-1, 8-4-3e, 8-6-7)</a:t>
            </a:r>
          </a:p>
        </p:txBody>
      </p:sp>
    </p:spTree>
    <p:extLst>
      <p:ext uri="{BB962C8B-B14F-4D97-AF65-F5344CB8AC3E}">
        <p14:creationId xmlns:p14="http://schemas.microsoft.com/office/powerpoint/2010/main" val="40639242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Appeals</a:t>
            </a:r>
            <a:br>
              <a:rPr lang="en-US" sz="3600" b="1" kern="1200" dirty="0">
                <a:solidFill>
                  <a:srgbClr val="0070C0"/>
                </a:solidFill>
                <a:latin typeface="Calibri" panose="020F0502020204030204" pitchFamily="34" charset="0"/>
                <a:cs typeface="Times New Roman" panose="02020603050405020304" pitchFamily="18" charset="0"/>
              </a:rPr>
            </a:b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26081" y="5115579"/>
            <a:ext cx="4023360" cy="861450"/>
          </a:xfrm>
          <a:prstGeom prst="rect">
            <a:avLst/>
          </a:prstGeom>
        </p:spPr>
        <p:txBody>
          <a:bodyPr vert="horz" lIns="91440" tIns="45720" rIns="91440" bIns="45720" rtlCol="0" anchor="b">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 </a:t>
            </a:r>
            <a:br>
              <a:rPr lang="en-US" sz="4800" dirty="0"/>
            </a:br>
            <a:br>
              <a:rPr lang="en-US" sz="4800" b="1" dirty="0"/>
            </a:br>
            <a:endParaRPr lang="en-US" sz="4800" b="1" dirty="0"/>
          </a:p>
        </p:txBody>
      </p:sp>
      <p:pic>
        <p:nvPicPr>
          <p:cNvPr id="1026" name="Picture 2">
            <a:extLst>
              <a:ext uri="{FF2B5EF4-FFF2-40B4-BE49-F238E27FC236}">
                <a16:creationId xmlns:a16="http://schemas.microsoft.com/office/drawing/2014/main" id="{E9E3D9F7-E836-B68E-A383-33199E2AF3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4562" y="-1812926"/>
            <a:ext cx="2847052" cy="1449285"/>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a:extLst>
              <a:ext uri="{FF2B5EF4-FFF2-40B4-BE49-F238E27FC236}">
                <a16:creationId xmlns:a16="http://schemas.microsoft.com/office/drawing/2014/main" id="{BB149790-7126-E8A4-2474-B44DF702A19E}"/>
              </a:ext>
            </a:extLst>
          </p:cNvPr>
          <p:cNvSpPr txBox="1">
            <a:spLocks/>
          </p:cNvSpPr>
          <p:nvPr/>
        </p:nvSpPr>
        <p:spPr>
          <a:xfrm>
            <a:off x="415921" y="4645054"/>
            <a:ext cx="4023360" cy="1463278"/>
          </a:xfrm>
          <a:prstGeom prst="rect">
            <a:avLst/>
          </a:prstGeom>
        </p:spPr>
        <p:txBody>
          <a:bodyPr vert="horz" lIns="91440" tIns="45720" rIns="91440" bIns="45720" rtlCol="0" anchor="b">
            <a:normAutofit fontScale="6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100" b="1" dirty="0">
                <a:solidFill>
                  <a:srgbClr val="0070C0"/>
                </a:solidFill>
                <a:latin typeface="Calibri" panose="020F0502020204030204" pitchFamily="34" charset="0"/>
                <a:cs typeface="Times New Roman" panose="02020603050405020304" pitchFamily="18" charset="0"/>
              </a:rPr>
              <a:t>Case Play 2</a:t>
            </a:r>
            <a:br>
              <a:rPr lang="en-US" sz="5100" b="1" dirty="0">
                <a:solidFill>
                  <a:srgbClr val="0070C0"/>
                </a:solidFill>
                <a:latin typeface="Calibri" panose="020F0502020204030204" pitchFamily="34" charset="0"/>
                <a:cs typeface="Times New Roman" panose="02020603050405020304" pitchFamily="18" charset="0"/>
              </a:rPr>
            </a:br>
            <a:br>
              <a:rPr lang="en-US" sz="4800" dirty="0"/>
            </a:br>
            <a:br>
              <a:rPr lang="en-US" sz="4800" b="1" dirty="0"/>
            </a:br>
            <a:endParaRPr lang="en-US" sz="4800" b="1" dirty="0"/>
          </a:p>
        </p:txBody>
      </p:sp>
      <p:sp>
        <p:nvSpPr>
          <p:cNvPr id="5" name="TextBox 4">
            <a:extLst>
              <a:ext uri="{FF2B5EF4-FFF2-40B4-BE49-F238E27FC236}">
                <a16:creationId xmlns:a16="http://schemas.microsoft.com/office/drawing/2014/main" id="{32383D2F-BCA5-9395-5D71-1AD0E516C346}"/>
              </a:ext>
            </a:extLst>
          </p:cNvPr>
          <p:cNvSpPr txBox="1"/>
          <p:nvPr/>
        </p:nvSpPr>
        <p:spPr>
          <a:xfrm>
            <a:off x="5196363" y="1021941"/>
            <a:ext cx="6412931" cy="4524315"/>
          </a:xfrm>
          <a:prstGeom prst="rect">
            <a:avLst/>
          </a:prstGeom>
          <a:noFill/>
        </p:spPr>
        <p:txBody>
          <a:bodyPr wrap="square">
            <a:spAutoFit/>
          </a:bodyPr>
          <a:lstStyle/>
          <a:p>
            <a:pPr fontAlgn="base"/>
            <a:r>
              <a:rPr lang="en-US" b="1" dirty="0">
                <a:effectLst/>
                <a:latin typeface="inherit"/>
              </a:rPr>
              <a:t>8.3.1 SITUATION E:</a:t>
            </a:r>
            <a:endParaRPr lang="en-US" dirty="0">
              <a:effectLst/>
              <a:latin typeface="inherit"/>
            </a:endParaRPr>
          </a:p>
          <a:p>
            <a:pPr fontAlgn="base"/>
            <a:br>
              <a:rPr lang="en-US" dirty="0"/>
            </a:br>
            <a:r>
              <a:rPr lang="en-US" dirty="0">
                <a:effectLst/>
                <a:latin typeface="inherit"/>
              </a:rPr>
              <a:t>With R1 on first base, B2 singles to right field, F9 attempts to throw out R1 advancing to third base. However, R1 misses second base. F9's throw sails into dead-ball territory, (a) as R1 touches third base; (b) before R1 touches third base.</a:t>
            </a:r>
          </a:p>
          <a:p>
            <a:pPr fontAlgn="base"/>
            <a:br>
              <a:rPr lang="en-US" dirty="0"/>
            </a:br>
            <a:r>
              <a:rPr lang="en-US" b="1" dirty="0">
                <a:solidFill>
                  <a:srgbClr val="000000"/>
                </a:solidFill>
                <a:effectLst/>
              </a:rPr>
              <a:t>RULING:</a:t>
            </a:r>
            <a:r>
              <a:rPr lang="en-US" dirty="0">
                <a:solidFill>
                  <a:srgbClr val="000000"/>
                </a:solidFill>
                <a:effectLst/>
              </a:rPr>
              <a:t> In (a) and (b), R1 would be awarded home. In both cases, the defense must appeal R1 missing second base. In (a), R1 cannot return and retouch second base after the ball became dead, because R1 has touched the next succeeding base. In (b), If R1 does not return to touch second base before touching the awarded base(s) and the defensive team properly appeals, the umpire shall declare R1 out. (2-1, 5-2-2b, 8-6-7)</a:t>
            </a:r>
          </a:p>
          <a:p>
            <a:br>
              <a:rPr lang="en-US" dirty="0">
                <a:solidFill>
                  <a:srgbClr val="000000"/>
                </a:solidFill>
                <a:effectLst/>
              </a:rPr>
            </a:br>
            <a:endParaRPr lang="en-US" dirty="0"/>
          </a:p>
        </p:txBody>
      </p:sp>
    </p:spTree>
    <p:extLst>
      <p:ext uri="{BB962C8B-B14F-4D97-AF65-F5344CB8AC3E}">
        <p14:creationId xmlns:p14="http://schemas.microsoft.com/office/powerpoint/2010/main" val="24296897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Interference</a:t>
            </a:r>
            <a:br>
              <a:rPr lang="en-US" sz="3600" b="1" kern="1200" dirty="0">
                <a:solidFill>
                  <a:srgbClr val="0070C0"/>
                </a:solidFill>
                <a:latin typeface="Calibri" panose="020F0502020204030204" pitchFamily="34" charset="0"/>
                <a:cs typeface="Times New Roman" panose="02020603050405020304" pitchFamily="18" charset="0"/>
              </a:rPr>
            </a:b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26081" y="5115579"/>
            <a:ext cx="4023360" cy="861450"/>
          </a:xfrm>
          <a:prstGeom prst="rect">
            <a:avLst/>
          </a:prstGeom>
        </p:spPr>
        <p:txBody>
          <a:bodyPr vert="horz" lIns="91440" tIns="45720" rIns="91440" bIns="45720" rtlCol="0" anchor="b">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 </a:t>
            </a:r>
            <a:br>
              <a:rPr lang="en-US" sz="4800" dirty="0"/>
            </a:br>
            <a:br>
              <a:rPr lang="en-US" sz="4800" b="1" dirty="0"/>
            </a:br>
            <a:endParaRPr lang="en-US" sz="4800" b="1" dirty="0"/>
          </a:p>
        </p:txBody>
      </p:sp>
      <p:pic>
        <p:nvPicPr>
          <p:cNvPr id="1026" name="Picture 2">
            <a:extLst>
              <a:ext uri="{FF2B5EF4-FFF2-40B4-BE49-F238E27FC236}">
                <a16:creationId xmlns:a16="http://schemas.microsoft.com/office/drawing/2014/main" id="{E9E3D9F7-E836-B68E-A383-33199E2AF3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4562" y="-1812926"/>
            <a:ext cx="2847052" cy="1449285"/>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a:extLst>
              <a:ext uri="{FF2B5EF4-FFF2-40B4-BE49-F238E27FC236}">
                <a16:creationId xmlns:a16="http://schemas.microsoft.com/office/drawing/2014/main" id="{BB149790-7126-E8A4-2474-B44DF702A19E}"/>
              </a:ext>
            </a:extLst>
          </p:cNvPr>
          <p:cNvSpPr txBox="1">
            <a:spLocks/>
          </p:cNvSpPr>
          <p:nvPr/>
        </p:nvSpPr>
        <p:spPr>
          <a:xfrm>
            <a:off x="415921" y="4645054"/>
            <a:ext cx="4023360" cy="1463278"/>
          </a:xfrm>
          <a:prstGeom prst="rect">
            <a:avLst/>
          </a:prstGeom>
        </p:spPr>
        <p:txBody>
          <a:bodyPr vert="horz" lIns="91440" tIns="45720" rIns="91440" bIns="45720" rtlCol="0" anchor="b">
            <a:normAutofit fontScale="6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100" b="1" dirty="0">
                <a:solidFill>
                  <a:srgbClr val="0070C0"/>
                </a:solidFill>
                <a:latin typeface="Calibri" panose="020F0502020204030204" pitchFamily="34" charset="0"/>
                <a:cs typeface="Times New Roman" panose="02020603050405020304" pitchFamily="18" charset="0"/>
              </a:rPr>
              <a:t>Definition</a:t>
            </a:r>
            <a:br>
              <a:rPr lang="en-US" sz="5100" b="1" dirty="0">
                <a:solidFill>
                  <a:srgbClr val="0070C0"/>
                </a:solidFill>
                <a:latin typeface="Calibri" panose="020F0502020204030204" pitchFamily="34" charset="0"/>
                <a:cs typeface="Times New Roman" panose="02020603050405020304" pitchFamily="18" charset="0"/>
              </a:rPr>
            </a:br>
            <a:br>
              <a:rPr lang="en-US" sz="4800" dirty="0"/>
            </a:br>
            <a:br>
              <a:rPr lang="en-US" sz="4800" b="1" dirty="0"/>
            </a:br>
            <a:endParaRPr lang="en-US" sz="4800" b="1" dirty="0"/>
          </a:p>
        </p:txBody>
      </p:sp>
      <p:sp>
        <p:nvSpPr>
          <p:cNvPr id="6" name="TextBox 5">
            <a:extLst>
              <a:ext uri="{FF2B5EF4-FFF2-40B4-BE49-F238E27FC236}">
                <a16:creationId xmlns:a16="http://schemas.microsoft.com/office/drawing/2014/main" id="{51C88A6F-50FE-A47B-28A4-319EB042316D}"/>
              </a:ext>
            </a:extLst>
          </p:cNvPr>
          <p:cNvSpPr txBox="1"/>
          <p:nvPr/>
        </p:nvSpPr>
        <p:spPr>
          <a:xfrm>
            <a:off x="5426868" y="1315178"/>
            <a:ext cx="6150570" cy="3539430"/>
          </a:xfrm>
          <a:prstGeom prst="rect">
            <a:avLst/>
          </a:prstGeom>
          <a:noFill/>
        </p:spPr>
        <p:txBody>
          <a:bodyPr wrap="square">
            <a:spAutoFit/>
          </a:bodyPr>
          <a:lstStyle/>
          <a:p>
            <a:r>
              <a:rPr lang="en-US" sz="2800" b="1" i="0" dirty="0">
                <a:solidFill>
                  <a:srgbClr val="242424"/>
                </a:solidFill>
                <a:effectLst/>
                <a:latin typeface="Segoe UI" panose="020B0502040204020203" pitchFamily="34" charset="0"/>
              </a:rPr>
              <a:t>ART. 1 ...</a:t>
            </a:r>
            <a:r>
              <a:rPr lang="en-US" sz="2800" b="0" i="0" dirty="0">
                <a:solidFill>
                  <a:srgbClr val="242424"/>
                </a:solidFill>
                <a:effectLst/>
                <a:latin typeface="Segoe UI" panose="020B0502040204020203" pitchFamily="34" charset="0"/>
              </a:rPr>
              <a:t> Interference is an act (physical or verbal) by a member of the team at bat who illegally impedes, hinders or confuses any fielder; or when a runner creates malicious contact with any fielder with or without the ball, in or out of the baseline.</a:t>
            </a:r>
            <a:endParaRPr lang="en-US" sz="2800" dirty="0"/>
          </a:p>
        </p:txBody>
      </p:sp>
    </p:spTree>
    <p:extLst>
      <p:ext uri="{BB962C8B-B14F-4D97-AF65-F5344CB8AC3E}">
        <p14:creationId xmlns:p14="http://schemas.microsoft.com/office/powerpoint/2010/main" val="1680848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Post-Season Information</a:t>
            </a: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146395"/>
          </a:xfrm>
          <a:prstGeom prst="rect">
            <a:avLst/>
          </a:prstGeom>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ea typeface="Calibri" panose="020F0502020204030204" pitchFamily="34" charset="0"/>
                <a:cs typeface="Times New Roman" panose="02020603050405020304" pitchFamily="18" charset="0"/>
              </a:rPr>
              <a:t>Notification</a:t>
            </a:r>
            <a:br>
              <a:rPr lang="en-US" sz="4800" dirty="0"/>
            </a:br>
            <a:br>
              <a:rPr lang="en-US" sz="4800" b="1" dirty="0"/>
            </a:br>
            <a:endParaRPr lang="en-US" sz="4800" b="1" dirty="0"/>
          </a:p>
        </p:txBody>
      </p:sp>
      <p:sp>
        <p:nvSpPr>
          <p:cNvPr id="11" name="Rectangle 10">
            <a:extLst>
              <a:ext uri="{FF2B5EF4-FFF2-40B4-BE49-F238E27FC236}">
                <a16:creationId xmlns:a16="http://schemas.microsoft.com/office/drawing/2014/main" id="{C3CE483E-2B67-423C-8D4F-E8880761DAD4}"/>
              </a:ext>
            </a:extLst>
          </p:cNvPr>
          <p:cNvSpPr/>
          <p:nvPr/>
        </p:nvSpPr>
        <p:spPr>
          <a:xfrm>
            <a:off x="5232400" y="1649119"/>
            <a:ext cx="6743700" cy="3360920"/>
          </a:xfrm>
          <a:prstGeom prst="rect">
            <a:avLst/>
          </a:prstGeom>
        </p:spPr>
        <p:txBody>
          <a:bodyPr wrap="square">
            <a:spAutoFit/>
          </a:bodyPr>
          <a:lstStyle/>
          <a:p>
            <a:pPr>
              <a:lnSpc>
                <a:spcPct val="90000"/>
              </a:lnSpc>
              <a:defRPr/>
            </a:pPr>
            <a:r>
              <a:rPr lang="en-US" altLang="en-US" sz="4000" dirty="0"/>
              <a:t>We have put together the following presentation to alleviate your angst and assist you with being prepared to handle this responsibility.</a:t>
            </a:r>
          </a:p>
          <a:p>
            <a:pPr marL="400050" lvl="1" indent="0">
              <a:lnSpc>
                <a:spcPct val="90000"/>
              </a:lnSpc>
              <a:buClr>
                <a:srgbClr val="CCFF33"/>
              </a:buClr>
              <a:buSzPct val="125000"/>
              <a:buFontTx/>
              <a:buNone/>
              <a:defRPr/>
            </a:pPr>
            <a:endParaRPr lang="en-US" altLang="en-US" dirty="0"/>
          </a:p>
          <a:p>
            <a:pPr>
              <a:lnSpc>
                <a:spcPct val="90000"/>
              </a:lnSpc>
              <a:defRPr/>
            </a:pPr>
            <a:endParaRPr lang="en-US" altLang="en-US" dirty="0"/>
          </a:p>
        </p:txBody>
      </p:sp>
    </p:spTree>
    <p:extLst>
      <p:ext uri="{BB962C8B-B14F-4D97-AF65-F5344CB8AC3E}">
        <p14:creationId xmlns:p14="http://schemas.microsoft.com/office/powerpoint/2010/main" val="33193537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Interference</a:t>
            </a:r>
            <a:br>
              <a:rPr lang="en-US" sz="3600" b="1" kern="1200" dirty="0">
                <a:solidFill>
                  <a:srgbClr val="0070C0"/>
                </a:solidFill>
                <a:latin typeface="Calibri" panose="020F0502020204030204" pitchFamily="34" charset="0"/>
                <a:cs typeface="Times New Roman" panose="02020603050405020304" pitchFamily="18" charset="0"/>
              </a:rPr>
            </a:b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26081" y="5115579"/>
            <a:ext cx="4023360" cy="861450"/>
          </a:xfrm>
          <a:prstGeom prst="rect">
            <a:avLst/>
          </a:prstGeom>
        </p:spPr>
        <p:txBody>
          <a:bodyPr vert="horz" lIns="91440" tIns="45720" rIns="91440" bIns="45720" rtlCol="0" anchor="b">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 </a:t>
            </a:r>
            <a:br>
              <a:rPr lang="en-US" sz="4800" dirty="0"/>
            </a:br>
            <a:br>
              <a:rPr lang="en-US" sz="4800" b="1" dirty="0"/>
            </a:br>
            <a:endParaRPr lang="en-US" sz="4800" b="1" dirty="0"/>
          </a:p>
        </p:txBody>
      </p:sp>
      <p:pic>
        <p:nvPicPr>
          <p:cNvPr id="1026" name="Picture 2">
            <a:extLst>
              <a:ext uri="{FF2B5EF4-FFF2-40B4-BE49-F238E27FC236}">
                <a16:creationId xmlns:a16="http://schemas.microsoft.com/office/drawing/2014/main" id="{E9E3D9F7-E836-B68E-A383-33199E2AF3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4562" y="-1812926"/>
            <a:ext cx="2847052" cy="1449285"/>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a:extLst>
              <a:ext uri="{FF2B5EF4-FFF2-40B4-BE49-F238E27FC236}">
                <a16:creationId xmlns:a16="http://schemas.microsoft.com/office/drawing/2014/main" id="{BB149790-7126-E8A4-2474-B44DF702A19E}"/>
              </a:ext>
            </a:extLst>
          </p:cNvPr>
          <p:cNvSpPr txBox="1">
            <a:spLocks/>
          </p:cNvSpPr>
          <p:nvPr/>
        </p:nvSpPr>
        <p:spPr>
          <a:xfrm>
            <a:off x="415921" y="4645054"/>
            <a:ext cx="4023360" cy="1463278"/>
          </a:xfrm>
          <a:prstGeom prst="rect">
            <a:avLst/>
          </a:prstGeom>
        </p:spPr>
        <p:txBody>
          <a:bodyPr vert="horz" lIns="91440" tIns="45720" rIns="91440" bIns="45720" rtlCol="0" anchor="b">
            <a:normAutofit fontScale="6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100" b="1" dirty="0">
                <a:solidFill>
                  <a:srgbClr val="0070C0"/>
                </a:solidFill>
                <a:latin typeface="Calibri" panose="020F0502020204030204" pitchFamily="34" charset="0"/>
                <a:cs typeface="Times New Roman" panose="02020603050405020304" pitchFamily="18" charset="0"/>
              </a:rPr>
              <a:t>Types</a:t>
            </a:r>
            <a:br>
              <a:rPr lang="en-US" sz="5100" b="1" dirty="0">
                <a:solidFill>
                  <a:srgbClr val="0070C0"/>
                </a:solidFill>
                <a:latin typeface="Calibri" panose="020F0502020204030204" pitchFamily="34" charset="0"/>
                <a:cs typeface="Times New Roman" panose="02020603050405020304" pitchFamily="18" charset="0"/>
              </a:rPr>
            </a:br>
            <a:br>
              <a:rPr lang="en-US" sz="4800" dirty="0"/>
            </a:br>
            <a:br>
              <a:rPr lang="en-US" sz="4800" b="1" dirty="0"/>
            </a:br>
            <a:endParaRPr lang="en-US" sz="4800" b="1" dirty="0"/>
          </a:p>
        </p:txBody>
      </p:sp>
      <p:sp>
        <p:nvSpPr>
          <p:cNvPr id="6" name="TextBox 5">
            <a:extLst>
              <a:ext uri="{FF2B5EF4-FFF2-40B4-BE49-F238E27FC236}">
                <a16:creationId xmlns:a16="http://schemas.microsoft.com/office/drawing/2014/main" id="{51C88A6F-50FE-A47B-28A4-319EB042316D}"/>
              </a:ext>
            </a:extLst>
          </p:cNvPr>
          <p:cNvSpPr txBox="1"/>
          <p:nvPr/>
        </p:nvSpPr>
        <p:spPr>
          <a:xfrm>
            <a:off x="7081335" y="1631377"/>
            <a:ext cx="2627441" cy="3046988"/>
          </a:xfrm>
          <a:prstGeom prst="rect">
            <a:avLst/>
          </a:prstGeom>
          <a:noFill/>
        </p:spPr>
        <p:txBody>
          <a:bodyPr wrap="square">
            <a:spAutoFit/>
          </a:bodyPr>
          <a:lstStyle/>
          <a:p>
            <a:r>
              <a:rPr lang="en-US" sz="2400" i="0" dirty="0">
                <a:solidFill>
                  <a:srgbClr val="242424"/>
                </a:solidFill>
                <a:effectLst/>
                <a:highlight>
                  <a:srgbClr val="FFFF00"/>
                </a:highlight>
                <a:latin typeface="Segoe UI" panose="020B0502040204020203" pitchFamily="34" charset="0"/>
              </a:rPr>
              <a:t>Catcher</a:t>
            </a:r>
          </a:p>
          <a:p>
            <a:r>
              <a:rPr lang="en-US" sz="2400" dirty="0">
                <a:solidFill>
                  <a:srgbClr val="242424"/>
                </a:solidFill>
                <a:latin typeface="Segoe UI" panose="020B0502040204020203" pitchFamily="34" charset="0"/>
              </a:rPr>
              <a:t>Batter</a:t>
            </a:r>
          </a:p>
          <a:p>
            <a:r>
              <a:rPr lang="en-US" sz="2400" dirty="0">
                <a:solidFill>
                  <a:srgbClr val="242424"/>
                </a:solidFill>
                <a:latin typeface="Segoe UI" panose="020B0502040204020203" pitchFamily="34" charset="0"/>
              </a:rPr>
              <a:t>Runner</a:t>
            </a:r>
          </a:p>
          <a:p>
            <a:r>
              <a:rPr lang="en-US" sz="2400" dirty="0">
                <a:solidFill>
                  <a:srgbClr val="242424"/>
                </a:solidFill>
                <a:latin typeface="Segoe UI" panose="020B0502040204020203" pitchFamily="34" charset="0"/>
              </a:rPr>
              <a:t>Retired Runner</a:t>
            </a:r>
          </a:p>
          <a:p>
            <a:r>
              <a:rPr lang="en-US" sz="2400" dirty="0">
                <a:solidFill>
                  <a:srgbClr val="242424"/>
                </a:solidFill>
                <a:latin typeface="Segoe UI" panose="020B0502040204020203" pitchFamily="34" charset="0"/>
              </a:rPr>
              <a:t>Coach</a:t>
            </a:r>
          </a:p>
          <a:p>
            <a:r>
              <a:rPr lang="en-US" sz="2400" dirty="0">
                <a:solidFill>
                  <a:srgbClr val="242424"/>
                </a:solidFill>
                <a:latin typeface="Segoe UI" panose="020B0502040204020203" pitchFamily="34" charset="0"/>
              </a:rPr>
              <a:t>Bench Personnel</a:t>
            </a:r>
          </a:p>
          <a:p>
            <a:r>
              <a:rPr lang="en-US" sz="2400" dirty="0">
                <a:solidFill>
                  <a:srgbClr val="242424"/>
                </a:solidFill>
                <a:latin typeface="Segoe UI" panose="020B0502040204020203" pitchFamily="34" charset="0"/>
              </a:rPr>
              <a:t>Umpire</a:t>
            </a:r>
          </a:p>
          <a:p>
            <a:r>
              <a:rPr lang="en-US" sz="2400" dirty="0">
                <a:solidFill>
                  <a:srgbClr val="242424"/>
                </a:solidFill>
                <a:latin typeface="Segoe UI" panose="020B0502040204020203" pitchFamily="34" charset="0"/>
              </a:rPr>
              <a:t>Spectator</a:t>
            </a:r>
            <a:endParaRPr lang="en-US" sz="2400" dirty="0"/>
          </a:p>
        </p:txBody>
      </p:sp>
    </p:spTree>
    <p:extLst>
      <p:ext uri="{BB962C8B-B14F-4D97-AF65-F5344CB8AC3E}">
        <p14:creationId xmlns:p14="http://schemas.microsoft.com/office/powerpoint/2010/main" val="31017814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397671"/>
            <a:ext cx="4023360" cy="2598878"/>
          </a:xfrm>
        </p:spPr>
        <p:txBody>
          <a:bodyPr vert="horz" lIns="91440" tIns="45720" rIns="91440" bIns="45720" rtlCol="0" anchor="b">
            <a:normAutofit fontScale="90000"/>
          </a:bodyPr>
          <a:lstStyle/>
          <a:p>
            <a:r>
              <a:rPr lang="en-US" sz="3600" b="1" kern="1200" dirty="0">
                <a:solidFill>
                  <a:srgbClr val="0070C0"/>
                </a:solidFill>
                <a:latin typeface="Calibri" panose="020F0502020204030204" pitchFamily="34" charset="0"/>
                <a:cs typeface="Times New Roman" panose="02020603050405020304" pitchFamily="18" charset="0"/>
              </a:rPr>
              <a:t>Interference</a:t>
            </a:r>
            <a:br>
              <a:rPr lang="en-US" sz="3600" b="1" kern="1200" dirty="0">
                <a:solidFill>
                  <a:srgbClr val="0070C0"/>
                </a:solidFill>
                <a:latin typeface="Calibri" panose="020F0502020204030204" pitchFamily="34" charset="0"/>
                <a:cs typeface="Times New Roman" panose="02020603050405020304" pitchFamily="18" charset="0"/>
              </a:rPr>
            </a:br>
            <a:r>
              <a:rPr lang="en-US" sz="3600" b="1" kern="1200" dirty="0">
                <a:solidFill>
                  <a:srgbClr val="0070C0"/>
                </a:solidFill>
                <a:latin typeface="Calibri" panose="020F0502020204030204" pitchFamily="34" charset="0"/>
                <a:cs typeface="Times New Roman" panose="02020603050405020304" pitchFamily="18" charset="0"/>
              </a:rPr>
              <a:t>(Obstruction)</a:t>
            </a:r>
            <a:br>
              <a:rPr lang="en-US" sz="3600" b="1" kern="1200" dirty="0">
                <a:solidFill>
                  <a:srgbClr val="0070C0"/>
                </a:solidFill>
                <a:latin typeface="Calibri" panose="020F0502020204030204" pitchFamily="34" charset="0"/>
                <a:cs typeface="Times New Roman" panose="02020603050405020304" pitchFamily="18" charset="0"/>
              </a:rPr>
            </a:b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26081" y="5115579"/>
            <a:ext cx="4023360" cy="861450"/>
          </a:xfrm>
          <a:prstGeom prst="rect">
            <a:avLst/>
          </a:prstGeom>
        </p:spPr>
        <p:txBody>
          <a:bodyPr vert="horz" lIns="91440" tIns="45720" rIns="91440" bIns="45720" rtlCol="0" anchor="b">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 </a:t>
            </a:r>
            <a:br>
              <a:rPr lang="en-US" sz="4800" dirty="0"/>
            </a:br>
            <a:br>
              <a:rPr lang="en-US" sz="4800" b="1" dirty="0"/>
            </a:br>
            <a:endParaRPr lang="en-US" sz="4800" b="1" dirty="0"/>
          </a:p>
        </p:txBody>
      </p:sp>
      <p:pic>
        <p:nvPicPr>
          <p:cNvPr id="1026" name="Picture 2">
            <a:extLst>
              <a:ext uri="{FF2B5EF4-FFF2-40B4-BE49-F238E27FC236}">
                <a16:creationId xmlns:a16="http://schemas.microsoft.com/office/drawing/2014/main" id="{E9E3D9F7-E836-B68E-A383-33199E2AF3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4562" y="-1812926"/>
            <a:ext cx="2847052" cy="1449285"/>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a:extLst>
              <a:ext uri="{FF2B5EF4-FFF2-40B4-BE49-F238E27FC236}">
                <a16:creationId xmlns:a16="http://schemas.microsoft.com/office/drawing/2014/main" id="{BB149790-7126-E8A4-2474-B44DF702A19E}"/>
              </a:ext>
            </a:extLst>
          </p:cNvPr>
          <p:cNvSpPr txBox="1">
            <a:spLocks/>
          </p:cNvSpPr>
          <p:nvPr/>
        </p:nvSpPr>
        <p:spPr>
          <a:xfrm>
            <a:off x="415921" y="4645054"/>
            <a:ext cx="4023360" cy="1463278"/>
          </a:xfrm>
          <a:prstGeom prst="rect">
            <a:avLst/>
          </a:prstGeom>
        </p:spPr>
        <p:txBody>
          <a:bodyPr vert="horz" lIns="91440" tIns="45720" rIns="91440" bIns="45720" rtlCol="0" anchor="b">
            <a:normAutofit fontScale="6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100" b="1" dirty="0">
                <a:solidFill>
                  <a:srgbClr val="0070C0"/>
                </a:solidFill>
                <a:latin typeface="Calibri" panose="020F0502020204030204" pitchFamily="34" charset="0"/>
                <a:cs typeface="Times New Roman" panose="02020603050405020304" pitchFamily="18" charset="0"/>
              </a:rPr>
              <a:t>Catcher</a:t>
            </a:r>
            <a:br>
              <a:rPr lang="en-US" sz="5100" b="1" dirty="0">
                <a:solidFill>
                  <a:srgbClr val="0070C0"/>
                </a:solidFill>
                <a:latin typeface="Calibri" panose="020F0502020204030204" pitchFamily="34" charset="0"/>
                <a:cs typeface="Times New Roman" panose="02020603050405020304" pitchFamily="18" charset="0"/>
              </a:rPr>
            </a:br>
            <a:br>
              <a:rPr lang="en-US" sz="4800" dirty="0"/>
            </a:br>
            <a:br>
              <a:rPr lang="en-US" sz="4800" b="1" dirty="0"/>
            </a:br>
            <a:endParaRPr lang="en-US" sz="4800" b="1" dirty="0"/>
          </a:p>
        </p:txBody>
      </p:sp>
      <p:sp>
        <p:nvSpPr>
          <p:cNvPr id="6" name="TextBox 5">
            <a:extLst>
              <a:ext uri="{FF2B5EF4-FFF2-40B4-BE49-F238E27FC236}">
                <a16:creationId xmlns:a16="http://schemas.microsoft.com/office/drawing/2014/main" id="{51C88A6F-50FE-A47B-28A4-319EB042316D}"/>
              </a:ext>
            </a:extLst>
          </p:cNvPr>
          <p:cNvSpPr txBox="1"/>
          <p:nvPr/>
        </p:nvSpPr>
        <p:spPr>
          <a:xfrm>
            <a:off x="5374968" y="1021989"/>
            <a:ext cx="5428216" cy="4524315"/>
          </a:xfrm>
          <a:prstGeom prst="rect">
            <a:avLst/>
          </a:prstGeom>
          <a:noFill/>
        </p:spPr>
        <p:txBody>
          <a:bodyPr wrap="square">
            <a:spAutoFit/>
          </a:bodyPr>
          <a:lstStyle/>
          <a:p>
            <a:r>
              <a:rPr lang="en-US" sz="2400" dirty="0">
                <a:solidFill>
                  <a:srgbClr val="242424"/>
                </a:solidFill>
                <a:latin typeface="Segoe UI" panose="020B0502040204020203" pitchFamily="34" charset="0"/>
              </a:rPr>
              <a:t>Catcher-</a:t>
            </a:r>
          </a:p>
          <a:p>
            <a:endParaRPr lang="en-US" sz="2400" dirty="0">
              <a:solidFill>
                <a:srgbClr val="242424"/>
              </a:solidFill>
              <a:latin typeface="Segoe UI" panose="020B0502040204020203" pitchFamily="34" charset="0"/>
            </a:endParaRPr>
          </a:p>
          <a:p>
            <a:r>
              <a:rPr lang="en-US" sz="2400" dirty="0">
                <a:solidFill>
                  <a:srgbClr val="242424"/>
                </a:solidFill>
                <a:latin typeface="Segoe UI" panose="020B0502040204020203" pitchFamily="34" charset="0"/>
              </a:rPr>
              <a:t>Delayed dead ball and depending upon the results of the play the offended coach has an option. Take results of the play or the batter is awarded 1B and all other runners are advanced if forced. If the all runners including the batter-runner advance one base, then the catcher obstruction (interference) is nullified and the play stands.   </a:t>
            </a:r>
          </a:p>
        </p:txBody>
      </p:sp>
    </p:spTree>
    <p:extLst>
      <p:ext uri="{BB962C8B-B14F-4D97-AF65-F5344CB8AC3E}">
        <p14:creationId xmlns:p14="http://schemas.microsoft.com/office/powerpoint/2010/main" val="20261527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Interference</a:t>
            </a:r>
            <a:br>
              <a:rPr lang="en-US" sz="3600" b="1" kern="1200" dirty="0">
                <a:solidFill>
                  <a:srgbClr val="0070C0"/>
                </a:solidFill>
                <a:latin typeface="Calibri" panose="020F0502020204030204" pitchFamily="34" charset="0"/>
                <a:cs typeface="Times New Roman" panose="02020603050405020304" pitchFamily="18" charset="0"/>
              </a:rPr>
            </a:b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26081" y="5115579"/>
            <a:ext cx="4023360" cy="861450"/>
          </a:xfrm>
          <a:prstGeom prst="rect">
            <a:avLst/>
          </a:prstGeom>
        </p:spPr>
        <p:txBody>
          <a:bodyPr vert="horz" lIns="91440" tIns="45720" rIns="91440" bIns="45720" rtlCol="0" anchor="b">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 </a:t>
            </a:r>
            <a:br>
              <a:rPr lang="en-US" sz="4800" dirty="0"/>
            </a:br>
            <a:br>
              <a:rPr lang="en-US" sz="4800" b="1" dirty="0"/>
            </a:br>
            <a:endParaRPr lang="en-US" sz="4800" b="1" dirty="0"/>
          </a:p>
        </p:txBody>
      </p:sp>
      <p:pic>
        <p:nvPicPr>
          <p:cNvPr id="1026" name="Picture 2">
            <a:extLst>
              <a:ext uri="{FF2B5EF4-FFF2-40B4-BE49-F238E27FC236}">
                <a16:creationId xmlns:a16="http://schemas.microsoft.com/office/drawing/2014/main" id="{E9E3D9F7-E836-B68E-A383-33199E2AF3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4562" y="-1812926"/>
            <a:ext cx="2847052" cy="1449285"/>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a:extLst>
              <a:ext uri="{FF2B5EF4-FFF2-40B4-BE49-F238E27FC236}">
                <a16:creationId xmlns:a16="http://schemas.microsoft.com/office/drawing/2014/main" id="{BB149790-7126-E8A4-2474-B44DF702A19E}"/>
              </a:ext>
            </a:extLst>
          </p:cNvPr>
          <p:cNvSpPr txBox="1">
            <a:spLocks/>
          </p:cNvSpPr>
          <p:nvPr/>
        </p:nvSpPr>
        <p:spPr>
          <a:xfrm>
            <a:off x="415921" y="4645054"/>
            <a:ext cx="4023360" cy="1463278"/>
          </a:xfrm>
          <a:prstGeom prst="rect">
            <a:avLst/>
          </a:prstGeom>
        </p:spPr>
        <p:txBody>
          <a:bodyPr vert="horz" lIns="91440" tIns="45720" rIns="91440" bIns="45720" rtlCol="0" anchor="b">
            <a:normAutofit fontScale="6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100" b="1" dirty="0">
                <a:solidFill>
                  <a:srgbClr val="0070C0"/>
                </a:solidFill>
                <a:latin typeface="Calibri" panose="020F0502020204030204" pitchFamily="34" charset="0"/>
                <a:cs typeface="Times New Roman" panose="02020603050405020304" pitchFamily="18" charset="0"/>
              </a:rPr>
              <a:t>Batter</a:t>
            </a:r>
            <a:br>
              <a:rPr lang="en-US" sz="5100" b="1" dirty="0">
                <a:solidFill>
                  <a:srgbClr val="0070C0"/>
                </a:solidFill>
                <a:latin typeface="Calibri" panose="020F0502020204030204" pitchFamily="34" charset="0"/>
                <a:cs typeface="Times New Roman" panose="02020603050405020304" pitchFamily="18" charset="0"/>
              </a:rPr>
            </a:br>
            <a:br>
              <a:rPr lang="en-US" sz="4800" dirty="0"/>
            </a:br>
            <a:br>
              <a:rPr lang="en-US" sz="4800" b="1" dirty="0"/>
            </a:br>
            <a:endParaRPr lang="en-US" sz="4800" b="1" dirty="0"/>
          </a:p>
        </p:txBody>
      </p:sp>
      <p:sp>
        <p:nvSpPr>
          <p:cNvPr id="6" name="TextBox 5">
            <a:extLst>
              <a:ext uri="{FF2B5EF4-FFF2-40B4-BE49-F238E27FC236}">
                <a16:creationId xmlns:a16="http://schemas.microsoft.com/office/drawing/2014/main" id="{51C88A6F-50FE-A47B-28A4-319EB042316D}"/>
              </a:ext>
            </a:extLst>
          </p:cNvPr>
          <p:cNvSpPr txBox="1"/>
          <p:nvPr/>
        </p:nvSpPr>
        <p:spPr>
          <a:xfrm>
            <a:off x="5503469" y="1631377"/>
            <a:ext cx="5998249" cy="3539430"/>
          </a:xfrm>
          <a:prstGeom prst="rect">
            <a:avLst/>
          </a:prstGeom>
          <a:noFill/>
        </p:spPr>
        <p:txBody>
          <a:bodyPr wrap="square">
            <a:spAutoFit/>
          </a:bodyPr>
          <a:lstStyle/>
          <a:p>
            <a:r>
              <a:rPr lang="en-US" sz="2800" b="1" dirty="0">
                <a:solidFill>
                  <a:srgbClr val="242424"/>
                </a:solidFill>
                <a:latin typeface="Segoe UI" panose="020B0502040204020203" pitchFamily="34" charset="0"/>
              </a:rPr>
              <a:t>Batter-</a:t>
            </a:r>
          </a:p>
          <a:p>
            <a:endParaRPr lang="en-US" sz="2800" b="1" dirty="0">
              <a:solidFill>
                <a:srgbClr val="242424"/>
              </a:solidFill>
              <a:latin typeface="Segoe UI" panose="020B0502040204020203" pitchFamily="34" charset="0"/>
            </a:endParaRPr>
          </a:p>
          <a:p>
            <a:r>
              <a:rPr lang="en-US" sz="2800" dirty="0">
                <a:solidFill>
                  <a:srgbClr val="242424"/>
                </a:solidFill>
                <a:highlight>
                  <a:srgbClr val="FFFF00"/>
                </a:highlight>
                <a:latin typeface="Segoe UI" panose="020B0502040204020203" pitchFamily="34" charset="0"/>
              </a:rPr>
              <a:t>Immediate Dead Ball</a:t>
            </a:r>
          </a:p>
          <a:p>
            <a:endParaRPr lang="en-US" sz="2800" dirty="0">
              <a:solidFill>
                <a:srgbClr val="242424"/>
              </a:solidFill>
              <a:latin typeface="Segoe UI" panose="020B0502040204020203" pitchFamily="34" charset="0"/>
            </a:endParaRPr>
          </a:p>
          <a:p>
            <a:r>
              <a:rPr lang="en-US" sz="2800" dirty="0">
                <a:solidFill>
                  <a:srgbClr val="242424"/>
                </a:solidFill>
                <a:latin typeface="Segoe UI" panose="020B0502040204020203" pitchFamily="34" charset="0"/>
              </a:rPr>
              <a:t>Results in the Batter is declared OUT, and all runners must return to last base touched at the time of the interference.</a:t>
            </a:r>
          </a:p>
        </p:txBody>
      </p:sp>
    </p:spTree>
    <p:extLst>
      <p:ext uri="{BB962C8B-B14F-4D97-AF65-F5344CB8AC3E}">
        <p14:creationId xmlns:p14="http://schemas.microsoft.com/office/powerpoint/2010/main" val="14636310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Interference</a:t>
            </a:r>
            <a:br>
              <a:rPr lang="en-US" sz="3600" b="1" kern="1200" dirty="0">
                <a:solidFill>
                  <a:srgbClr val="0070C0"/>
                </a:solidFill>
                <a:latin typeface="Calibri" panose="020F0502020204030204" pitchFamily="34" charset="0"/>
                <a:cs typeface="Times New Roman" panose="02020603050405020304" pitchFamily="18" charset="0"/>
              </a:rPr>
            </a:b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26081" y="5115579"/>
            <a:ext cx="4023360" cy="861450"/>
          </a:xfrm>
          <a:prstGeom prst="rect">
            <a:avLst/>
          </a:prstGeom>
        </p:spPr>
        <p:txBody>
          <a:bodyPr vert="horz" lIns="91440" tIns="45720" rIns="91440" bIns="45720" rtlCol="0" anchor="b">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 </a:t>
            </a:r>
            <a:br>
              <a:rPr lang="en-US" sz="4800" dirty="0"/>
            </a:br>
            <a:br>
              <a:rPr lang="en-US" sz="4800" b="1" dirty="0"/>
            </a:br>
            <a:endParaRPr lang="en-US" sz="4800" b="1" dirty="0"/>
          </a:p>
        </p:txBody>
      </p:sp>
      <p:pic>
        <p:nvPicPr>
          <p:cNvPr id="1026" name="Picture 2">
            <a:extLst>
              <a:ext uri="{FF2B5EF4-FFF2-40B4-BE49-F238E27FC236}">
                <a16:creationId xmlns:a16="http://schemas.microsoft.com/office/drawing/2014/main" id="{E9E3D9F7-E836-B68E-A383-33199E2AF3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4562" y="-1812926"/>
            <a:ext cx="2847052" cy="1449285"/>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a:extLst>
              <a:ext uri="{FF2B5EF4-FFF2-40B4-BE49-F238E27FC236}">
                <a16:creationId xmlns:a16="http://schemas.microsoft.com/office/drawing/2014/main" id="{BB149790-7126-E8A4-2474-B44DF702A19E}"/>
              </a:ext>
            </a:extLst>
          </p:cNvPr>
          <p:cNvSpPr txBox="1">
            <a:spLocks/>
          </p:cNvSpPr>
          <p:nvPr/>
        </p:nvSpPr>
        <p:spPr>
          <a:xfrm>
            <a:off x="415921" y="4645054"/>
            <a:ext cx="4023360" cy="1463278"/>
          </a:xfrm>
          <a:prstGeom prst="rect">
            <a:avLst/>
          </a:prstGeom>
        </p:spPr>
        <p:txBody>
          <a:bodyPr vert="horz" lIns="91440" tIns="45720" rIns="91440" bIns="45720" rtlCol="0" anchor="b">
            <a:normAutofit fontScale="6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100" b="1" dirty="0">
                <a:solidFill>
                  <a:srgbClr val="0070C0"/>
                </a:solidFill>
                <a:latin typeface="Calibri" panose="020F0502020204030204" pitchFamily="34" charset="0"/>
                <a:cs typeface="Times New Roman" panose="02020603050405020304" pitchFamily="18" charset="0"/>
              </a:rPr>
              <a:t>Batter</a:t>
            </a:r>
            <a:br>
              <a:rPr lang="en-US" sz="5100" b="1" dirty="0">
                <a:solidFill>
                  <a:srgbClr val="0070C0"/>
                </a:solidFill>
                <a:latin typeface="Calibri" panose="020F0502020204030204" pitchFamily="34" charset="0"/>
                <a:cs typeface="Times New Roman" panose="02020603050405020304" pitchFamily="18" charset="0"/>
              </a:rPr>
            </a:br>
            <a:r>
              <a:rPr lang="en-US" sz="5100" b="1" dirty="0">
                <a:solidFill>
                  <a:srgbClr val="0070C0"/>
                </a:solidFill>
                <a:latin typeface="Calibri" panose="020F0502020204030204" pitchFamily="34" charset="0"/>
                <a:cs typeface="Times New Roman" panose="02020603050405020304" pitchFamily="18" charset="0"/>
              </a:rPr>
              <a:t>Case Play 1</a:t>
            </a:r>
            <a:br>
              <a:rPr lang="en-US" sz="4800" dirty="0"/>
            </a:br>
            <a:br>
              <a:rPr lang="en-US" sz="4800" b="1" dirty="0"/>
            </a:br>
            <a:endParaRPr lang="en-US" sz="4800" b="1" dirty="0"/>
          </a:p>
        </p:txBody>
      </p:sp>
      <p:sp>
        <p:nvSpPr>
          <p:cNvPr id="5" name="TextBox 4">
            <a:extLst>
              <a:ext uri="{FF2B5EF4-FFF2-40B4-BE49-F238E27FC236}">
                <a16:creationId xmlns:a16="http://schemas.microsoft.com/office/drawing/2014/main" id="{8316B909-61DC-4BEA-A7A2-8B19456B1CCF}"/>
              </a:ext>
            </a:extLst>
          </p:cNvPr>
          <p:cNvSpPr txBox="1"/>
          <p:nvPr/>
        </p:nvSpPr>
        <p:spPr>
          <a:xfrm>
            <a:off x="5248267" y="1488684"/>
            <a:ext cx="6190698" cy="3477875"/>
          </a:xfrm>
          <a:prstGeom prst="rect">
            <a:avLst/>
          </a:prstGeom>
          <a:noFill/>
        </p:spPr>
        <p:txBody>
          <a:bodyPr wrap="square">
            <a:spAutoFit/>
          </a:bodyPr>
          <a:lstStyle/>
          <a:p>
            <a:pPr algn="l" fontAlgn="base"/>
            <a:r>
              <a:rPr lang="en-US" sz="2000" b="1" i="0" dirty="0">
                <a:solidFill>
                  <a:srgbClr val="242424"/>
                </a:solidFill>
                <a:effectLst/>
                <a:latin typeface="Segoe UI" panose="020B0502040204020203" pitchFamily="34" charset="0"/>
              </a:rPr>
              <a:t>8.2.7 SITUATION D:</a:t>
            </a:r>
            <a:endParaRPr lang="en-US" sz="2000" b="0" i="0" dirty="0">
              <a:solidFill>
                <a:srgbClr val="242424"/>
              </a:solidFill>
              <a:effectLst/>
              <a:latin typeface="Segoe UI" panose="020B0502040204020203" pitchFamily="34" charset="0"/>
            </a:endParaRPr>
          </a:p>
          <a:p>
            <a:pPr algn="l" fontAlgn="base"/>
            <a:br>
              <a:rPr lang="en-US" sz="2000" dirty="0"/>
            </a:br>
            <a:r>
              <a:rPr lang="en-US" sz="2000" b="0" i="0" dirty="0">
                <a:solidFill>
                  <a:srgbClr val="000000"/>
                </a:solidFill>
                <a:effectLst/>
                <a:latin typeface="Segoe UI" panose="020B0502040204020203" pitchFamily="34" charset="0"/>
              </a:rPr>
              <a:t>B3 has a count of 3-2 with no runners on base and two outs. On the next pitch B3 swings and misses. The ball bounces off F2's shin guard and lands in front of home plate. As F2 moves out to field the ball, (a) B3 runs into F2, knocking the player down or (b) B3 unintentionally kicks the ball.</a:t>
            </a:r>
          </a:p>
          <a:p>
            <a:pPr algn="l" fontAlgn="base"/>
            <a:br>
              <a:rPr lang="en-US" sz="2000" dirty="0"/>
            </a:br>
            <a:r>
              <a:rPr lang="en-US" sz="2000" b="1" i="0" dirty="0">
                <a:solidFill>
                  <a:srgbClr val="242424"/>
                </a:solidFill>
                <a:effectLst/>
                <a:latin typeface="Segoe UI" panose="020B0502040204020203" pitchFamily="34" charset="0"/>
              </a:rPr>
              <a:t>RULING:</a:t>
            </a:r>
            <a:r>
              <a:rPr lang="en-US" sz="2000" b="0" i="0" dirty="0">
                <a:solidFill>
                  <a:srgbClr val="242424"/>
                </a:solidFill>
                <a:effectLst/>
                <a:latin typeface="Segoe UI" panose="020B0502040204020203" pitchFamily="34" charset="0"/>
              </a:rPr>
              <a:t> In both (a) and (b), interference; the umpire calls “dead ball” and rules the batter-runner out.</a:t>
            </a:r>
          </a:p>
        </p:txBody>
      </p:sp>
    </p:spTree>
    <p:extLst>
      <p:ext uri="{BB962C8B-B14F-4D97-AF65-F5344CB8AC3E}">
        <p14:creationId xmlns:p14="http://schemas.microsoft.com/office/powerpoint/2010/main" val="37407602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Interference</a:t>
            </a:r>
            <a:br>
              <a:rPr lang="en-US" sz="3600" b="1" kern="1200" dirty="0">
                <a:solidFill>
                  <a:srgbClr val="0070C0"/>
                </a:solidFill>
                <a:latin typeface="Calibri" panose="020F0502020204030204" pitchFamily="34" charset="0"/>
                <a:cs typeface="Times New Roman" panose="02020603050405020304" pitchFamily="18" charset="0"/>
              </a:rPr>
            </a:b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26081" y="5115579"/>
            <a:ext cx="4023360" cy="861450"/>
          </a:xfrm>
          <a:prstGeom prst="rect">
            <a:avLst/>
          </a:prstGeom>
        </p:spPr>
        <p:txBody>
          <a:bodyPr vert="horz" lIns="91440" tIns="45720" rIns="91440" bIns="45720" rtlCol="0" anchor="b">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 </a:t>
            </a:r>
            <a:br>
              <a:rPr lang="en-US" sz="4800" dirty="0"/>
            </a:br>
            <a:br>
              <a:rPr lang="en-US" sz="4800" b="1" dirty="0"/>
            </a:br>
            <a:endParaRPr lang="en-US" sz="4800" b="1" dirty="0"/>
          </a:p>
        </p:txBody>
      </p:sp>
      <p:pic>
        <p:nvPicPr>
          <p:cNvPr id="1026" name="Picture 2">
            <a:extLst>
              <a:ext uri="{FF2B5EF4-FFF2-40B4-BE49-F238E27FC236}">
                <a16:creationId xmlns:a16="http://schemas.microsoft.com/office/drawing/2014/main" id="{E9E3D9F7-E836-B68E-A383-33199E2AF3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4562" y="-1812926"/>
            <a:ext cx="2847052" cy="1449285"/>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a:extLst>
              <a:ext uri="{FF2B5EF4-FFF2-40B4-BE49-F238E27FC236}">
                <a16:creationId xmlns:a16="http://schemas.microsoft.com/office/drawing/2014/main" id="{BB149790-7126-E8A4-2474-B44DF702A19E}"/>
              </a:ext>
            </a:extLst>
          </p:cNvPr>
          <p:cNvSpPr txBox="1">
            <a:spLocks/>
          </p:cNvSpPr>
          <p:nvPr/>
        </p:nvSpPr>
        <p:spPr>
          <a:xfrm>
            <a:off x="415921" y="4645054"/>
            <a:ext cx="4023360" cy="1463278"/>
          </a:xfrm>
          <a:prstGeom prst="rect">
            <a:avLst/>
          </a:prstGeom>
        </p:spPr>
        <p:txBody>
          <a:bodyPr vert="horz" lIns="91440" tIns="45720" rIns="91440" bIns="45720" rtlCol="0" anchor="b">
            <a:normAutofit fontScale="6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100" b="1" dirty="0">
                <a:solidFill>
                  <a:srgbClr val="0070C0"/>
                </a:solidFill>
                <a:latin typeface="Calibri" panose="020F0502020204030204" pitchFamily="34" charset="0"/>
                <a:cs typeface="Times New Roman" panose="02020603050405020304" pitchFamily="18" charset="0"/>
              </a:rPr>
              <a:t>Batter</a:t>
            </a:r>
            <a:br>
              <a:rPr lang="en-US" sz="5100" b="1" dirty="0">
                <a:solidFill>
                  <a:srgbClr val="0070C0"/>
                </a:solidFill>
                <a:latin typeface="Calibri" panose="020F0502020204030204" pitchFamily="34" charset="0"/>
                <a:cs typeface="Times New Roman" panose="02020603050405020304" pitchFamily="18" charset="0"/>
              </a:rPr>
            </a:br>
            <a:r>
              <a:rPr lang="en-US" sz="5100" b="1" dirty="0">
                <a:solidFill>
                  <a:srgbClr val="0070C0"/>
                </a:solidFill>
                <a:latin typeface="Calibri" panose="020F0502020204030204" pitchFamily="34" charset="0"/>
                <a:cs typeface="Times New Roman" panose="02020603050405020304" pitchFamily="18" charset="0"/>
              </a:rPr>
              <a:t>Case Play 2</a:t>
            </a:r>
            <a:br>
              <a:rPr lang="en-US" sz="4800" dirty="0"/>
            </a:br>
            <a:br>
              <a:rPr lang="en-US" sz="4800" b="1" dirty="0"/>
            </a:br>
            <a:endParaRPr lang="en-US" sz="4800" b="1" dirty="0"/>
          </a:p>
        </p:txBody>
      </p:sp>
      <p:sp>
        <p:nvSpPr>
          <p:cNvPr id="6" name="TextBox 5">
            <a:extLst>
              <a:ext uri="{FF2B5EF4-FFF2-40B4-BE49-F238E27FC236}">
                <a16:creationId xmlns:a16="http://schemas.microsoft.com/office/drawing/2014/main" id="{48040713-7F80-3396-8CDB-A827B71032A9}"/>
              </a:ext>
            </a:extLst>
          </p:cNvPr>
          <p:cNvSpPr txBox="1"/>
          <p:nvPr/>
        </p:nvSpPr>
        <p:spPr>
          <a:xfrm>
            <a:off x="5626305" y="1536174"/>
            <a:ext cx="5534753" cy="3785652"/>
          </a:xfrm>
          <a:prstGeom prst="rect">
            <a:avLst/>
          </a:prstGeom>
          <a:noFill/>
        </p:spPr>
        <p:txBody>
          <a:bodyPr wrap="square">
            <a:spAutoFit/>
          </a:bodyPr>
          <a:lstStyle/>
          <a:p>
            <a:pPr algn="l" fontAlgn="base"/>
            <a:r>
              <a:rPr lang="en-US" sz="2000" b="1" i="0" dirty="0">
                <a:solidFill>
                  <a:srgbClr val="242424"/>
                </a:solidFill>
                <a:effectLst/>
                <a:latin typeface="Segoe UI" panose="020B0502040204020203" pitchFamily="34" charset="0"/>
              </a:rPr>
              <a:t>8.2.7 SITUATION E:</a:t>
            </a:r>
            <a:endParaRPr lang="en-US" sz="2000" b="0" i="0" dirty="0">
              <a:solidFill>
                <a:srgbClr val="242424"/>
              </a:solidFill>
              <a:effectLst/>
              <a:latin typeface="Segoe UI" panose="020B0502040204020203" pitchFamily="34" charset="0"/>
            </a:endParaRPr>
          </a:p>
          <a:p>
            <a:pPr algn="l" fontAlgn="base"/>
            <a:br>
              <a:rPr lang="en-US" sz="2000" dirty="0"/>
            </a:br>
            <a:r>
              <a:rPr lang="en-US" sz="2000" b="0" i="0" dirty="0">
                <a:solidFill>
                  <a:srgbClr val="242424"/>
                </a:solidFill>
                <a:effectLst/>
                <a:latin typeface="Segoe UI" panose="020B0502040204020203" pitchFamily="34" charset="0"/>
              </a:rPr>
              <a:t>With a one-ball, one-strike count, B1 hits a pop fly down the first base line in foul territory that F3 is in position to catch. B1 interferes with F3 causing F3 to drop the ball. The umpire rules a foul ball and returns B1 to bat with a one-ball, two-strike count.</a:t>
            </a:r>
          </a:p>
          <a:p>
            <a:pPr algn="l" fontAlgn="base"/>
            <a:br>
              <a:rPr lang="en-US" sz="2000" dirty="0"/>
            </a:br>
            <a:r>
              <a:rPr lang="en-US" sz="2000" b="1" i="0" dirty="0">
                <a:solidFill>
                  <a:srgbClr val="242424"/>
                </a:solidFill>
                <a:effectLst/>
                <a:latin typeface="Segoe UI" panose="020B0502040204020203" pitchFamily="34" charset="0"/>
              </a:rPr>
              <a:t>RULING:</a:t>
            </a:r>
            <a:r>
              <a:rPr lang="en-US" sz="2000" b="0" i="0" dirty="0">
                <a:solidFill>
                  <a:srgbClr val="242424"/>
                </a:solidFill>
                <a:effectLst/>
                <a:latin typeface="Segoe UI" panose="020B0502040204020203" pitchFamily="34" charset="0"/>
              </a:rPr>
              <a:t> Incorrect ruling. The batter-runner interfered with a fielder attempting to field a fly ball over foul territory. B1 is out. (8-2-7b)</a:t>
            </a:r>
          </a:p>
        </p:txBody>
      </p:sp>
    </p:spTree>
    <p:extLst>
      <p:ext uri="{BB962C8B-B14F-4D97-AF65-F5344CB8AC3E}">
        <p14:creationId xmlns:p14="http://schemas.microsoft.com/office/powerpoint/2010/main" val="23245853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Interference</a:t>
            </a:r>
            <a:br>
              <a:rPr lang="en-US" sz="3600" b="1" kern="1200" dirty="0">
                <a:solidFill>
                  <a:srgbClr val="0070C0"/>
                </a:solidFill>
                <a:latin typeface="Calibri" panose="020F0502020204030204" pitchFamily="34" charset="0"/>
                <a:cs typeface="Times New Roman" panose="02020603050405020304" pitchFamily="18" charset="0"/>
              </a:rPr>
            </a:b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26081" y="5115579"/>
            <a:ext cx="4023360" cy="861450"/>
          </a:xfrm>
          <a:prstGeom prst="rect">
            <a:avLst/>
          </a:prstGeom>
        </p:spPr>
        <p:txBody>
          <a:bodyPr vert="horz" lIns="91440" tIns="45720" rIns="91440" bIns="45720" rtlCol="0" anchor="b">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 </a:t>
            </a:r>
            <a:br>
              <a:rPr lang="en-US" sz="4800" dirty="0"/>
            </a:br>
            <a:br>
              <a:rPr lang="en-US" sz="4800" b="1" dirty="0"/>
            </a:br>
            <a:endParaRPr lang="en-US" sz="4800" b="1" dirty="0"/>
          </a:p>
        </p:txBody>
      </p:sp>
      <p:pic>
        <p:nvPicPr>
          <p:cNvPr id="1026" name="Picture 2">
            <a:extLst>
              <a:ext uri="{FF2B5EF4-FFF2-40B4-BE49-F238E27FC236}">
                <a16:creationId xmlns:a16="http://schemas.microsoft.com/office/drawing/2014/main" id="{E9E3D9F7-E836-B68E-A383-33199E2AF3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4562" y="-1812926"/>
            <a:ext cx="2847052" cy="1449285"/>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a:extLst>
              <a:ext uri="{FF2B5EF4-FFF2-40B4-BE49-F238E27FC236}">
                <a16:creationId xmlns:a16="http://schemas.microsoft.com/office/drawing/2014/main" id="{BB149790-7126-E8A4-2474-B44DF702A19E}"/>
              </a:ext>
            </a:extLst>
          </p:cNvPr>
          <p:cNvSpPr txBox="1">
            <a:spLocks/>
          </p:cNvSpPr>
          <p:nvPr/>
        </p:nvSpPr>
        <p:spPr>
          <a:xfrm>
            <a:off x="415921" y="4645054"/>
            <a:ext cx="4023360" cy="1463278"/>
          </a:xfrm>
          <a:prstGeom prst="rect">
            <a:avLst/>
          </a:prstGeom>
        </p:spPr>
        <p:txBody>
          <a:bodyPr vert="horz" lIns="91440" tIns="45720" rIns="91440" bIns="45720" rtlCol="0" anchor="b">
            <a:normAutofit fontScale="6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100" b="1" dirty="0">
                <a:solidFill>
                  <a:srgbClr val="0070C0"/>
                </a:solidFill>
                <a:latin typeface="Calibri" panose="020F0502020204030204" pitchFamily="34" charset="0"/>
                <a:cs typeface="Times New Roman" panose="02020603050405020304" pitchFamily="18" charset="0"/>
              </a:rPr>
              <a:t>Runner</a:t>
            </a:r>
            <a:br>
              <a:rPr lang="en-US" sz="5100" b="1" dirty="0">
                <a:solidFill>
                  <a:srgbClr val="0070C0"/>
                </a:solidFill>
                <a:latin typeface="Calibri" panose="020F0502020204030204" pitchFamily="34" charset="0"/>
                <a:cs typeface="Times New Roman" panose="02020603050405020304" pitchFamily="18" charset="0"/>
              </a:rPr>
            </a:br>
            <a:br>
              <a:rPr lang="en-US" sz="4800" dirty="0"/>
            </a:br>
            <a:br>
              <a:rPr lang="en-US" sz="4800" b="1" dirty="0"/>
            </a:br>
            <a:endParaRPr lang="en-US" sz="4800" b="1" dirty="0"/>
          </a:p>
        </p:txBody>
      </p:sp>
      <p:sp>
        <p:nvSpPr>
          <p:cNvPr id="6" name="TextBox 5">
            <a:extLst>
              <a:ext uri="{FF2B5EF4-FFF2-40B4-BE49-F238E27FC236}">
                <a16:creationId xmlns:a16="http://schemas.microsoft.com/office/drawing/2014/main" id="{51C88A6F-50FE-A47B-28A4-319EB042316D}"/>
              </a:ext>
            </a:extLst>
          </p:cNvPr>
          <p:cNvSpPr txBox="1"/>
          <p:nvPr/>
        </p:nvSpPr>
        <p:spPr>
          <a:xfrm>
            <a:off x="5426868" y="585746"/>
            <a:ext cx="5757726" cy="5693866"/>
          </a:xfrm>
          <a:prstGeom prst="rect">
            <a:avLst/>
          </a:prstGeom>
          <a:noFill/>
        </p:spPr>
        <p:txBody>
          <a:bodyPr wrap="square">
            <a:spAutoFit/>
          </a:bodyPr>
          <a:lstStyle/>
          <a:p>
            <a:endParaRPr lang="en-US" sz="2000" b="1" dirty="0">
              <a:solidFill>
                <a:srgbClr val="242424"/>
              </a:solidFill>
              <a:latin typeface="Segoe UI" panose="020B0502040204020203" pitchFamily="34" charset="0"/>
            </a:endParaRPr>
          </a:p>
          <a:p>
            <a:pPr algn="l" fontAlgn="base"/>
            <a:r>
              <a:rPr lang="en-US" sz="1600" b="1" i="0" dirty="0">
                <a:solidFill>
                  <a:srgbClr val="242424"/>
                </a:solidFill>
                <a:effectLst/>
                <a:latin typeface="Segoe UI" panose="020B0502040204020203" pitchFamily="34" charset="0"/>
              </a:rPr>
              <a:t>ART. 10 ...</a:t>
            </a:r>
            <a:r>
              <a:rPr lang="en-US" sz="1600" b="0" i="0" dirty="0">
                <a:solidFill>
                  <a:srgbClr val="242424"/>
                </a:solidFill>
                <a:effectLst/>
                <a:latin typeface="Segoe UI" panose="020B0502040204020203" pitchFamily="34" charset="0"/>
              </a:rPr>
              <a:t> The runner interferes:</a:t>
            </a:r>
          </a:p>
          <a:p>
            <a:pPr algn="l" fontAlgn="base"/>
            <a:br>
              <a:rPr lang="en-US" sz="1600" dirty="0"/>
            </a:br>
            <a:r>
              <a:rPr lang="en-US" sz="1600" b="0" i="0" dirty="0">
                <a:solidFill>
                  <a:srgbClr val="242424"/>
                </a:solidFill>
                <a:effectLst/>
                <a:latin typeface="Segoe UI" panose="020B0502040204020203" pitchFamily="34" charset="0"/>
              </a:rPr>
              <a:t>a. with a fielder attempting to make the initial play on a fair batted ball. (2-47) </a:t>
            </a:r>
          </a:p>
          <a:p>
            <a:pPr algn="l" fontAlgn="base"/>
            <a:br>
              <a:rPr lang="en-US" sz="1600" dirty="0"/>
            </a:br>
            <a:r>
              <a:rPr lang="en-US" sz="1600" b="0" i="0" dirty="0">
                <a:solidFill>
                  <a:srgbClr val="242424"/>
                </a:solidFill>
                <a:effectLst/>
                <a:latin typeface="Segoe UI" panose="020B0502040204020203" pitchFamily="34" charset="0"/>
              </a:rPr>
              <a:t>b. with a fielder attempting to field a fly ball over foul territory. </a:t>
            </a:r>
          </a:p>
          <a:p>
            <a:pPr algn="l" fontAlgn="base"/>
            <a:br>
              <a:rPr lang="en-US" sz="1600" dirty="0"/>
            </a:br>
            <a:r>
              <a:rPr lang="en-US" sz="1600" b="0" i="0" dirty="0">
                <a:solidFill>
                  <a:srgbClr val="242424"/>
                </a:solidFill>
                <a:effectLst/>
                <a:latin typeface="Segoe UI" panose="020B0502040204020203" pitchFamily="34" charset="0"/>
              </a:rPr>
              <a:t>c. with a fielder attempting to throw the ball. </a:t>
            </a:r>
          </a:p>
          <a:p>
            <a:pPr algn="l" fontAlgn="base"/>
            <a:br>
              <a:rPr lang="en-US" sz="1600" dirty="0"/>
            </a:br>
            <a:r>
              <a:rPr lang="en-US" sz="1600" b="0" i="0" dirty="0">
                <a:solidFill>
                  <a:srgbClr val="242424"/>
                </a:solidFill>
                <a:effectLst/>
                <a:latin typeface="Segoe UI" panose="020B0502040204020203" pitchFamily="34" charset="0"/>
              </a:rPr>
              <a:t>d. intentionally with a fielder or thrown ball. </a:t>
            </a:r>
          </a:p>
          <a:p>
            <a:pPr algn="l" fontAlgn="base"/>
            <a:br>
              <a:rPr lang="en-US" sz="1600" dirty="0"/>
            </a:br>
            <a:r>
              <a:rPr lang="en-US" sz="1600" b="1" i="0" dirty="0">
                <a:solidFill>
                  <a:srgbClr val="242424"/>
                </a:solidFill>
                <a:effectLst/>
                <a:latin typeface="Segoe UI" panose="020B0502040204020203" pitchFamily="34" charset="0"/>
              </a:rPr>
              <a:t>NOTE: </a:t>
            </a:r>
            <a:r>
              <a:rPr lang="en-US" sz="1600" b="0" i="0" dirty="0">
                <a:solidFill>
                  <a:srgbClr val="242424"/>
                </a:solidFill>
                <a:effectLst/>
                <a:latin typeface="Segoe UI" panose="020B0502040204020203" pitchFamily="34" charset="0"/>
              </a:rPr>
              <a:t>Jumping, hurdling and leaping are all legal attempts to avoid a fielder only if the fielder is lying on the ground.</a:t>
            </a:r>
          </a:p>
          <a:p>
            <a:pPr algn="l" fontAlgn="base"/>
            <a:endParaRPr lang="en-US" sz="1600" dirty="0">
              <a:solidFill>
                <a:srgbClr val="242424"/>
              </a:solidFill>
              <a:latin typeface="Segoe UI" panose="020B0502040204020203" pitchFamily="34" charset="0"/>
            </a:endParaRPr>
          </a:p>
          <a:p>
            <a:r>
              <a:rPr lang="en-US" sz="1600" dirty="0">
                <a:solidFill>
                  <a:srgbClr val="242424"/>
                </a:solidFill>
                <a:highlight>
                  <a:srgbClr val="FFFF00"/>
                </a:highlight>
                <a:latin typeface="Segoe UI" panose="020B0502040204020203" pitchFamily="34" charset="0"/>
              </a:rPr>
              <a:t>Immediate Dead Ball</a:t>
            </a:r>
          </a:p>
          <a:p>
            <a:endParaRPr lang="en-US" sz="1600" dirty="0">
              <a:solidFill>
                <a:srgbClr val="242424"/>
              </a:solidFill>
              <a:latin typeface="Segoe UI" panose="020B0502040204020203" pitchFamily="34" charset="0"/>
            </a:endParaRPr>
          </a:p>
          <a:p>
            <a:r>
              <a:rPr lang="en-US" sz="1600" dirty="0">
                <a:solidFill>
                  <a:srgbClr val="242424"/>
                </a:solidFill>
                <a:latin typeface="Segoe UI" panose="020B0502040204020203" pitchFamily="34" charset="0"/>
              </a:rPr>
              <a:t>Results in the Runner is declared OUT, and all runners must return to last base touched at the time of the interference.</a:t>
            </a:r>
          </a:p>
          <a:p>
            <a:pPr algn="l" fontAlgn="base"/>
            <a:endParaRPr lang="en-US" sz="1600" b="0" i="0" dirty="0">
              <a:solidFill>
                <a:srgbClr val="242424"/>
              </a:solidFill>
              <a:effectLst/>
              <a:latin typeface="Segoe UI" panose="020B0502040204020203" pitchFamily="34" charset="0"/>
            </a:endParaRPr>
          </a:p>
          <a:p>
            <a:endParaRPr lang="en-US" sz="2400" dirty="0">
              <a:solidFill>
                <a:srgbClr val="242424"/>
              </a:solidFill>
              <a:latin typeface="Segoe UI" panose="020B0502040204020203" pitchFamily="34" charset="0"/>
            </a:endParaRPr>
          </a:p>
        </p:txBody>
      </p:sp>
    </p:spTree>
    <p:extLst>
      <p:ext uri="{BB962C8B-B14F-4D97-AF65-F5344CB8AC3E}">
        <p14:creationId xmlns:p14="http://schemas.microsoft.com/office/powerpoint/2010/main" val="2093618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Interference</a:t>
            </a:r>
            <a:br>
              <a:rPr lang="en-US" sz="3600" b="1" kern="1200" dirty="0">
                <a:solidFill>
                  <a:srgbClr val="0070C0"/>
                </a:solidFill>
                <a:latin typeface="Calibri" panose="020F0502020204030204" pitchFamily="34" charset="0"/>
                <a:cs typeface="Times New Roman" panose="02020603050405020304" pitchFamily="18" charset="0"/>
              </a:rPr>
            </a:b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26081" y="5115579"/>
            <a:ext cx="4023360" cy="861450"/>
          </a:xfrm>
          <a:prstGeom prst="rect">
            <a:avLst/>
          </a:prstGeom>
        </p:spPr>
        <p:txBody>
          <a:bodyPr vert="horz" lIns="91440" tIns="45720" rIns="91440" bIns="45720" rtlCol="0" anchor="b">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 </a:t>
            </a:r>
            <a:br>
              <a:rPr lang="en-US" sz="4800" dirty="0"/>
            </a:br>
            <a:br>
              <a:rPr lang="en-US" sz="4800" b="1" dirty="0"/>
            </a:br>
            <a:endParaRPr lang="en-US" sz="4800" b="1" dirty="0"/>
          </a:p>
        </p:txBody>
      </p:sp>
      <p:pic>
        <p:nvPicPr>
          <p:cNvPr id="1026" name="Picture 2">
            <a:extLst>
              <a:ext uri="{FF2B5EF4-FFF2-40B4-BE49-F238E27FC236}">
                <a16:creationId xmlns:a16="http://schemas.microsoft.com/office/drawing/2014/main" id="{E9E3D9F7-E836-B68E-A383-33199E2AF3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4562" y="-1812926"/>
            <a:ext cx="2847052" cy="1449285"/>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a:extLst>
              <a:ext uri="{FF2B5EF4-FFF2-40B4-BE49-F238E27FC236}">
                <a16:creationId xmlns:a16="http://schemas.microsoft.com/office/drawing/2014/main" id="{BB149790-7126-E8A4-2474-B44DF702A19E}"/>
              </a:ext>
            </a:extLst>
          </p:cNvPr>
          <p:cNvSpPr txBox="1">
            <a:spLocks/>
          </p:cNvSpPr>
          <p:nvPr/>
        </p:nvSpPr>
        <p:spPr>
          <a:xfrm>
            <a:off x="415921" y="4645054"/>
            <a:ext cx="4023360" cy="1463278"/>
          </a:xfrm>
          <a:prstGeom prst="rect">
            <a:avLst/>
          </a:prstGeom>
        </p:spPr>
        <p:txBody>
          <a:bodyPr vert="horz" lIns="91440" tIns="45720" rIns="91440" bIns="45720" rtlCol="0" anchor="b">
            <a:normAutofit fontScale="6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100" b="1" dirty="0">
                <a:solidFill>
                  <a:srgbClr val="0070C0"/>
                </a:solidFill>
                <a:latin typeface="Calibri" panose="020F0502020204030204" pitchFamily="34" charset="0"/>
                <a:cs typeface="Times New Roman" panose="02020603050405020304" pitchFamily="18" charset="0"/>
              </a:rPr>
              <a:t>Runner</a:t>
            </a:r>
            <a:br>
              <a:rPr lang="en-US" sz="5100" b="1" dirty="0">
                <a:solidFill>
                  <a:srgbClr val="0070C0"/>
                </a:solidFill>
                <a:latin typeface="Calibri" panose="020F0502020204030204" pitchFamily="34" charset="0"/>
                <a:cs typeface="Times New Roman" panose="02020603050405020304" pitchFamily="18" charset="0"/>
              </a:rPr>
            </a:br>
            <a:r>
              <a:rPr lang="en-US" sz="5100" b="1" dirty="0">
                <a:solidFill>
                  <a:srgbClr val="0070C0"/>
                </a:solidFill>
                <a:latin typeface="Calibri" panose="020F0502020204030204" pitchFamily="34" charset="0"/>
                <a:cs typeface="Times New Roman" panose="02020603050405020304" pitchFamily="18" charset="0"/>
              </a:rPr>
              <a:t>Case Play 1</a:t>
            </a:r>
            <a:br>
              <a:rPr lang="en-US" sz="4800" dirty="0"/>
            </a:br>
            <a:br>
              <a:rPr lang="en-US" sz="4800" b="1" dirty="0"/>
            </a:br>
            <a:endParaRPr lang="en-US" sz="4800" b="1" dirty="0"/>
          </a:p>
        </p:txBody>
      </p:sp>
      <p:sp>
        <p:nvSpPr>
          <p:cNvPr id="5" name="TextBox 4">
            <a:extLst>
              <a:ext uri="{FF2B5EF4-FFF2-40B4-BE49-F238E27FC236}">
                <a16:creationId xmlns:a16="http://schemas.microsoft.com/office/drawing/2014/main" id="{A3D15CB1-5018-C473-662B-0F6CA4E034C7}"/>
              </a:ext>
            </a:extLst>
          </p:cNvPr>
          <p:cNvSpPr txBox="1"/>
          <p:nvPr/>
        </p:nvSpPr>
        <p:spPr>
          <a:xfrm>
            <a:off x="5299199" y="967805"/>
            <a:ext cx="5431553" cy="4708981"/>
          </a:xfrm>
          <a:prstGeom prst="rect">
            <a:avLst/>
          </a:prstGeom>
          <a:noFill/>
        </p:spPr>
        <p:txBody>
          <a:bodyPr wrap="square">
            <a:spAutoFit/>
          </a:bodyPr>
          <a:lstStyle/>
          <a:p>
            <a:pPr algn="l" fontAlgn="base"/>
            <a:r>
              <a:rPr lang="en-US" sz="2000" b="1" i="0" dirty="0">
                <a:solidFill>
                  <a:srgbClr val="242424"/>
                </a:solidFill>
                <a:effectLst/>
                <a:latin typeface="Segoe UI" panose="020B0502040204020203" pitchFamily="34" charset="0"/>
              </a:rPr>
              <a:t>2.32.1 SITUATION A:</a:t>
            </a:r>
            <a:endParaRPr lang="en-US" sz="2000" b="0" i="0" dirty="0">
              <a:solidFill>
                <a:srgbClr val="242424"/>
              </a:solidFill>
              <a:effectLst/>
              <a:latin typeface="Segoe UI" panose="020B0502040204020203" pitchFamily="34" charset="0"/>
            </a:endParaRPr>
          </a:p>
          <a:p>
            <a:pPr algn="l" fontAlgn="base"/>
            <a:br>
              <a:rPr lang="en-US" sz="2000" dirty="0"/>
            </a:br>
            <a:r>
              <a:rPr lang="en-US" sz="2000" b="0" i="0" dirty="0">
                <a:solidFill>
                  <a:srgbClr val="242424"/>
                </a:solidFill>
                <a:effectLst/>
                <a:latin typeface="Segoe UI" panose="020B0502040204020203" pitchFamily="34" charset="0"/>
              </a:rPr>
              <a:t>With R1 on second base, B2 hits a grounder to F6. Just as F6 starts to throw to first base, R1 on the way to third base, yells at F6, which startles F6, causing the ball to be thrown over F3's head into dead-ball territory.</a:t>
            </a:r>
          </a:p>
          <a:p>
            <a:pPr algn="l" fontAlgn="base"/>
            <a:br>
              <a:rPr lang="en-US" sz="2000" dirty="0"/>
            </a:br>
            <a:r>
              <a:rPr lang="en-US" sz="2000" b="1" i="0" dirty="0">
                <a:solidFill>
                  <a:srgbClr val="242424"/>
                </a:solidFill>
                <a:effectLst/>
                <a:latin typeface="Segoe UI" panose="020B0502040204020203" pitchFamily="34" charset="0"/>
              </a:rPr>
              <a:t>RULING:</a:t>
            </a:r>
            <a:r>
              <a:rPr lang="en-US" sz="2000" b="0" i="0" dirty="0">
                <a:solidFill>
                  <a:srgbClr val="242424"/>
                </a:solidFill>
                <a:effectLst/>
                <a:latin typeface="Segoe UI" panose="020B0502040204020203" pitchFamily="34" charset="0"/>
              </a:rPr>
              <a:t> R1 is called out immediately for interference. The ball is declared dead. If this interference, in the judgment of the umpire, is an obvious attempt to prevent a double play and it occurs before R1 is put out, the immediate succeeding runner, B2, shall also be called out. (8-6-10d)</a:t>
            </a:r>
          </a:p>
        </p:txBody>
      </p:sp>
    </p:spTree>
    <p:extLst>
      <p:ext uri="{BB962C8B-B14F-4D97-AF65-F5344CB8AC3E}">
        <p14:creationId xmlns:p14="http://schemas.microsoft.com/office/powerpoint/2010/main" val="35249080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Interference</a:t>
            </a:r>
            <a:br>
              <a:rPr lang="en-US" sz="3600" b="1" kern="1200" dirty="0">
                <a:solidFill>
                  <a:srgbClr val="0070C0"/>
                </a:solidFill>
                <a:latin typeface="Calibri" panose="020F0502020204030204" pitchFamily="34" charset="0"/>
                <a:cs typeface="Times New Roman" panose="02020603050405020304" pitchFamily="18" charset="0"/>
              </a:rPr>
            </a:b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26081" y="5115579"/>
            <a:ext cx="4023360" cy="861450"/>
          </a:xfrm>
          <a:prstGeom prst="rect">
            <a:avLst/>
          </a:prstGeom>
        </p:spPr>
        <p:txBody>
          <a:bodyPr vert="horz" lIns="91440" tIns="45720" rIns="91440" bIns="45720" rtlCol="0" anchor="b">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 </a:t>
            </a:r>
            <a:br>
              <a:rPr lang="en-US" sz="4800" dirty="0"/>
            </a:br>
            <a:br>
              <a:rPr lang="en-US" sz="4800" b="1" dirty="0"/>
            </a:br>
            <a:endParaRPr lang="en-US" sz="4800" b="1" dirty="0"/>
          </a:p>
        </p:txBody>
      </p:sp>
      <p:pic>
        <p:nvPicPr>
          <p:cNvPr id="1026" name="Picture 2">
            <a:extLst>
              <a:ext uri="{FF2B5EF4-FFF2-40B4-BE49-F238E27FC236}">
                <a16:creationId xmlns:a16="http://schemas.microsoft.com/office/drawing/2014/main" id="{E9E3D9F7-E836-B68E-A383-33199E2AF3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4562" y="-1812926"/>
            <a:ext cx="2847052" cy="1449285"/>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a:extLst>
              <a:ext uri="{FF2B5EF4-FFF2-40B4-BE49-F238E27FC236}">
                <a16:creationId xmlns:a16="http://schemas.microsoft.com/office/drawing/2014/main" id="{BB149790-7126-E8A4-2474-B44DF702A19E}"/>
              </a:ext>
            </a:extLst>
          </p:cNvPr>
          <p:cNvSpPr txBox="1">
            <a:spLocks/>
          </p:cNvSpPr>
          <p:nvPr/>
        </p:nvSpPr>
        <p:spPr>
          <a:xfrm>
            <a:off x="415921" y="4645054"/>
            <a:ext cx="4023360" cy="1463278"/>
          </a:xfrm>
          <a:prstGeom prst="rect">
            <a:avLst/>
          </a:prstGeom>
        </p:spPr>
        <p:txBody>
          <a:bodyPr vert="horz" lIns="91440" tIns="45720" rIns="91440" bIns="45720" rtlCol="0" anchor="b">
            <a:normAutofit fontScale="6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100" b="1" dirty="0">
                <a:solidFill>
                  <a:srgbClr val="0070C0"/>
                </a:solidFill>
                <a:latin typeface="Calibri" panose="020F0502020204030204" pitchFamily="34" charset="0"/>
                <a:cs typeface="Times New Roman" panose="02020603050405020304" pitchFamily="18" charset="0"/>
              </a:rPr>
              <a:t>Runner</a:t>
            </a:r>
            <a:br>
              <a:rPr lang="en-US" sz="5100" b="1" dirty="0">
                <a:solidFill>
                  <a:srgbClr val="0070C0"/>
                </a:solidFill>
                <a:latin typeface="Calibri" panose="020F0502020204030204" pitchFamily="34" charset="0"/>
                <a:cs typeface="Times New Roman" panose="02020603050405020304" pitchFamily="18" charset="0"/>
              </a:rPr>
            </a:br>
            <a:r>
              <a:rPr lang="en-US" sz="5100" b="1" dirty="0">
                <a:solidFill>
                  <a:srgbClr val="0070C0"/>
                </a:solidFill>
                <a:latin typeface="Calibri" panose="020F0502020204030204" pitchFamily="34" charset="0"/>
                <a:cs typeface="Times New Roman" panose="02020603050405020304" pitchFamily="18" charset="0"/>
              </a:rPr>
              <a:t>Case Play 2</a:t>
            </a:r>
            <a:br>
              <a:rPr lang="en-US" sz="4800" dirty="0"/>
            </a:br>
            <a:br>
              <a:rPr lang="en-US" sz="4800" b="1" dirty="0"/>
            </a:br>
            <a:endParaRPr lang="en-US" sz="4800" b="1" dirty="0"/>
          </a:p>
        </p:txBody>
      </p:sp>
      <p:sp>
        <p:nvSpPr>
          <p:cNvPr id="6" name="TextBox 5">
            <a:extLst>
              <a:ext uri="{FF2B5EF4-FFF2-40B4-BE49-F238E27FC236}">
                <a16:creationId xmlns:a16="http://schemas.microsoft.com/office/drawing/2014/main" id="{3CD79D30-B75E-7F50-7E02-DB2131EC82C9}"/>
              </a:ext>
            </a:extLst>
          </p:cNvPr>
          <p:cNvSpPr txBox="1"/>
          <p:nvPr/>
        </p:nvSpPr>
        <p:spPr>
          <a:xfrm>
            <a:off x="5364808" y="1843950"/>
            <a:ext cx="6038991" cy="3170099"/>
          </a:xfrm>
          <a:prstGeom prst="rect">
            <a:avLst/>
          </a:prstGeom>
          <a:noFill/>
        </p:spPr>
        <p:txBody>
          <a:bodyPr wrap="square">
            <a:spAutoFit/>
          </a:bodyPr>
          <a:lstStyle/>
          <a:p>
            <a:pPr algn="l" fontAlgn="base"/>
            <a:r>
              <a:rPr lang="en-US" sz="2000" b="1" i="0" dirty="0">
                <a:solidFill>
                  <a:srgbClr val="242424"/>
                </a:solidFill>
                <a:effectLst/>
                <a:latin typeface="Segoe UI" panose="020B0502040204020203" pitchFamily="34" charset="0"/>
              </a:rPr>
              <a:t>2.32.2 SITUATION:</a:t>
            </a:r>
            <a:endParaRPr lang="en-US" sz="2000" b="0" i="0" dirty="0">
              <a:solidFill>
                <a:srgbClr val="242424"/>
              </a:solidFill>
              <a:effectLst/>
              <a:latin typeface="Segoe UI" panose="020B0502040204020203" pitchFamily="34" charset="0"/>
            </a:endParaRPr>
          </a:p>
          <a:p>
            <a:pPr algn="l" fontAlgn="base"/>
            <a:br>
              <a:rPr lang="en-US" sz="2000" dirty="0"/>
            </a:br>
            <a:r>
              <a:rPr lang="en-US" sz="2000" b="0" i="0" dirty="0">
                <a:solidFill>
                  <a:srgbClr val="242424"/>
                </a:solidFill>
                <a:effectLst/>
                <a:latin typeface="Segoe UI" panose="020B0502040204020203" pitchFamily="34" charset="0"/>
              </a:rPr>
              <a:t>Upon covering a play at third base, the umpire collides with (a) a base runner, who is subsequently tagged out, or (b) a fielder, who is unable to make the play and the runner scores.</a:t>
            </a:r>
          </a:p>
          <a:p>
            <a:pPr algn="l" fontAlgn="base"/>
            <a:br>
              <a:rPr lang="en-US" sz="2000" dirty="0"/>
            </a:br>
            <a:r>
              <a:rPr lang="en-US" sz="2000" b="1" i="0" dirty="0">
                <a:solidFill>
                  <a:srgbClr val="242424"/>
                </a:solidFill>
                <a:effectLst/>
                <a:latin typeface="Segoe UI" panose="020B0502040204020203" pitchFamily="34" charset="0"/>
              </a:rPr>
              <a:t>RULING:</a:t>
            </a:r>
            <a:r>
              <a:rPr lang="en-US" sz="2000" b="0" i="0" dirty="0">
                <a:solidFill>
                  <a:srgbClr val="242424"/>
                </a:solidFill>
                <a:effectLst/>
                <a:latin typeface="Segoe UI" panose="020B0502040204020203" pitchFamily="34" charset="0"/>
              </a:rPr>
              <a:t> Both (a) and (b) are not considered umpire interference. The ball remains live and the play stands.</a:t>
            </a:r>
          </a:p>
        </p:txBody>
      </p:sp>
    </p:spTree>
    <p:extLst>
      <p:ext uri="{BB962C8B-B14F-4D97-AF65-F5344CB8AC3E}">
        <p14:creationId xmlns:p14="http://schemas.microsoft.com/office/powerpoint/2010/main" val="9852351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Interference</a:t>
            </a:r>
            <a:br>
              <a:rPr lang="en-US" sz="3600" b="1" kern="1200" dirty="0">
                <a:solidFill>
                  <a:srgbClr val="0070C0"/>
                </a:solidFill>
                <a:latin typeface="Calibri" panose="020F0502020204030204" pitchFamily="34" charset="0"/>
                <a:cs typeface="Times New Roman" panose="02020603050405020304" pitchFamily="18" charset="0"/>
              </a:rPr>
            </a:b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26081" y="5115579"/>
            <a:ext cx="4023360" cy="861450"/>
          </a:xfrm>
          <a:prstGeom prst="rect">
            <a:avLst/>
          </a:prstGeom>
        </p:spPr>
        <p:txBody>
          <a:bodyPr vert="horz" lIns="91440" tIns="45720" rIns="91440" bIns="45720" rtlCol="0" anchor="b">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 </a:t>
            </a:r>
            <a:br>
              <a:rPr lang="en-US" sz="4800" dirty="0"/>
            </a:br>
            <a:br>
              <a:rPr lang="en-US" sz="4800" b="1" dirty="0"/>
            </a:br>
            <a:endParaRPr lang="en-US" sz="4800" b="1" dirty="0"/>
          </a:p>
        </p:txBody>
      </p:sp>
      <p:pic>
        <p:nvPicPr>
          <p:cNvPr id="1026" name="Picture 2">
            <a:extLst>
              <a:ext uri="{FF2B5EF4-FFF2-40B4-BE49-F238E27FC236}">
                <a16:creationId xmlns:a16="http://schemas.microsoft.com/office/drawing/2014/main" id="{E9E3D9F7-E836-B68E-A383-33199E2AF3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4562" y="-1812926"/>
            <a:ext cx="2847052" cy="1449285"/>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a:extLst>
              <a:ext uri="{FF2B5EF4-FFF2-40B4-BE49-F238E27FC236}">
                <a16:creationId xmlns:a16="http://schemas.microsoft.com/office/drawing/2014/main" id="{BB149790-7126-E8A4-2474-B44DF702A19E}"/>
              </a:ext>
            </a:extLst>
          </p:cNvPr>
          <p:cNvSpPr txBox="1">
            <a:spLocks/>
          </p:cNvSpPr>
          <p:nvPr/>
        </p:nvSpPr>
        <p:spPr>
          <a:xfrm>
            <a:off x="415921" y="4645054"/>
            <a:ext cx="4023360" cy="1463278"/>
          </a:xfrm>
          <a:prstGeom prst="rect">
            <a:avLst/>
          </a:prstGeom>
        </p:spPr>
        <p:txBody>
          <a:bodyPr vert="horz" lIns="91440" tIns="45720" rIns="91440" bIns="45720" rtlCol="0" anchor="b">
            <a:normAutofit fontScale="6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100" b="1" dirty="0">
                <a:solidFill>
                  <a:srgbClr val="0070C0"/>
                </a:solidFill>
                <a:latin typeface="Calibri" panose="020F0502020204030204" pitchFamily="34" charset="0"/>
                <a:cs typeface="Times New Roman" panose="02020603050405020304" pitchFamily="18" charset="0"/>
              </a:rPr>
              <a:t>Runner</a:t>
            </a:r>
            <a:br>
              <a:rPr lang="en-US" sz="5100" b="1" dirty="0">
                <a:solidFill>
                  <a:srgbClr val="0070C0"/>
                </a:solidFill>
                <a:latin typeface="Calibri" panose="020F0502020204030204" pitchFamily="34" charset="0"/>
                <a:cs typeface="Times New Roman" panose="02020603050405020304" pitchFamily="18" charset="0"/>
              </a:rPr>
            </a:br>
            <a:r>
              <a:rPr lang="en-US" sz="5100" b="1" dirty="0">
                <a:solidFill>
                  <a:srgbClr val="0070C0"/>
                </a:solidFill>
                <a:latin typeface="Calibri" panose="020F0502020204030204" pitchFamily="34" charset="0"/>
                <a:cs typeface="Times New Roman" panose="02020603050405020304" pitchFamily="18" charset="0"/>
              </a:rPr>
              <a:t>Case Play 3</a:t>
            </a:r>
            <a:br>
              <a:rPr lang="en-US" sz="4800" dirty="0"/>
            </a:br>
            <a:br>
              <a:rPr lang="en-US" sz="4800" b="1" dirty="0"/>
            </a:br>
            <a:endParaRPr lang="en-US" sz="4800" b="1" dirty="0"/>
          </a:p>
        </p:txBody>
      </p:sp>
      <p:sp>
        <p:nvSpPr>
          <p:cNvPr id="5" name="TextBox 4">
            <a:extLst>
              <a:ext uri="{FF2B5EF4-FFF2-40B4-BE49-F238E27FC236}">
                <a16:creationId xmlns:a16="http://schemas.microsoft.com/office/drawing/2014/main" id="{7B6D9B7A-DB2D-A34D-5122-1DBEA6633D23}"/>
              </a:ext>
            </a:extLst>
          </p:cNvPr>
          <p:cNvSpPr txBox="1"/>
          <p:nvPr/>
        </p:nvSpPr>
        <p:spPr>
          <a:xfrm>
            <a:off x="5531223" y="476021"/>
            <a:ext cx="5042647" cy="5632311"/>
          </a:xfrm>
          <a:prstGeom prst="rect">
            <a:avLst/>
          </a:prstGeom>
          <a:noFill/>
        </p:spPr>
        <p:txBody>
          <a:bodyPr wrap="square">
            <a:spAutoFit/>
          </a:bodyPr>
          <a:lstStyle/>
          <a:p>
            <a:pPr algn="l" fontAlgn="base"/>
            <a:r>
              <a:rPr lang="en-US" sz="2000" b="1" i="0" dirty="0">
                <a:solidFill>
                  <a:srgbClr val="242424"/>
                </a:solidFill>
                <a:effectLst/>
                <a:latin typeface="Segoe UI" panose="020B0502040204020203" pitchFamily="34" charset="0"/>
              </a:rPr>
              <a:t>47.3 SITUATION A:</a:t>
            </a:r>
            <a:endParaRPr lang="en-US" sz="2000" b="0" i="0" dirty="0">
              <a:solidFill>
                <a:srgbClr val="242424"/>
              </a:solidFill>
              <a:effectLst/>
              <a:latin typeface="Segoe UI" panose="020B0502040204020203" pitchFamily="34" charset="0"/>
            </a:endParaRPr>
          </a:p>
          <a:p>
            <a:pPr algn="l" fontAlgn="base"/>
            <a:br>
              <a:rPr lang="en-US" sz="2000" dirty="0"/>
            </a:br>
            <a:r>
              <a:rPr lang="en-US" sz="2000" b="0" i="0" dirty="0">
                <a:solidFill>
                  <a:srgbClr val="242424"/>
                </a:solidFill>
                <a:effectLst/>
                <a:latin typeface="Segoe UI" panose="020B0502040204020203" pitchFamily="34" charset="0"/>
              </a:rPr>
              <a:t>With R1 on second base, B2 hits a ground ball to F6. The ball deflects off of F6's arm and lands (a) one step in front or to the side of F6, (b) one step behind F6, (c) more than one step behind F6, or (d) more than one step in front of F6. In all situations, as F6 attempts to make a play on the ball, R1 makes contact with F6, preventing F6 from getting to the ball.</a:t>
            </a:r>
          </a:p>
          <a:p>
            <a:pPr algn="l" fontAlgn="base"/>
            <a:br>
              <a:rPr lang="en-US" sz="2000" dirty="0"/>
            </a:br>
            <a:r>
              <a:rPr lang="en-US" sz="2000" b="1" i="0" dirty="0">
                <a:solidFill>
                  <a:srgbClr val="242424"/>
                </a:solidFill>
                <a:effectLst/>
                <a:latin typeface="Segoe UI" panose="020B0502040204020203" pitchFamily="34" charset="0"/>
              </a:rPr>
              <a:t>RULING:</a:t>
            </a:r>
            <a:r>
              <a:rPr lang="en-US" sz="2000" b="0" i="0" dirty="0">
                <a:solidFill>
                  <a:srgbClr val="242424"/>
                </a:solidFill>
                <a:effectLst/>
                <a:latin typeface="Segoe UI" panose="020B0502040204020203" pitchFamily="34" charset="0"/>
              </a:rPr>
              <a:t> In (a) and (b), the ball is dead and R1 is out for interfering with the initial play on a batted ball. In (c) and (d), since F6 is not within a "step and a reach" of the ball, F6 is guilty of obstruction for impeding R1. (2-36; 2-47-2; 8-4-3b; 8-6-10a)</a:t>
            </a:r>
          </a:p>
        </p:txBody>
      </p:sp>
    </p:spTree>
    <p:extLst>
      <p:ext uri="{BB962C8B-B14F-4D97-AF65-F5344CB8AC3E}">
        <p14:creationId xmlns:p14="http://schemas.microsoft.com/office/powerpoint/2010/main" val="12201605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Interference</a:t>
            </a:r>
            <a:br>
              <a:rPr lang="en-US" sz="3600" b="1" kern="1200" dirty="0">
                <a:solidFill>
                  <a:srgbClr val="0070C0"/>
                </a:solidFill>
                <a:latin typeface="Calibri" panose="020F0502020204030204" pitchFamily="34" charset="0"/>
                <a:cs typeface="Times New Roman" panose="02020603050405020304" pitchFamily="18" charset="0"/>
              </a:rPr>
            </a:b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26081" y="5115579"/>
            <a:ext cx="4023360" cy="861450"/>
          </a:xfrm>
          <a:prstGeom prst="rect">
            <a:avLst/>
          </a:prstGeom>
        </p:spPr>
        <p:txBody>
          <a:bodyPr vert="horz" lIns="91440" tIns="45720" rIns="91440" bIns="45720" rtlCol="0" anchor="b">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 </a:t>
            </a:r>
            <a:br>
              <a:rPr lang="en-US" sz="4800" dirty="0"/>
            </a:br>
            <a:br>
              <a:rPr lang="en-US" sz="4800" b="1" dirty="0"/>
            </a:br>
            <a:endParaRPr lang="en-US" sz="4800" b="1" dirty="0"/>
          </a:p>
        </p:txBody>
      </p:sp>
      <p:pic>
        <p:nvPicPr>
          <p:cNvPr id="1026" name="Picture 2">
            <a:extLst>
              <a:ext uri="{FF2B5EF4-FFF2-40B4-BE49-F238E27FC236}">
                <a16:creationId xmlns:a16="http://schemas.microsoft.com/office/drawing/2014/main" id="{E9E3D9F7-E836-B68E-A383-33199E2AF3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4562" y="-1812926"/>
            <a:ext cx="2847052" cy="1449285"/>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a:extLst>
              <a:ext uri="{FF2B5EF4-FFF2-40B4-BE49-F238E27FC236}">
                <a16:creationId xmlns:a16="http://schemas.microsoft.com/office/drawing/2014/main" id="{BB149790-7126-E8A4-2474-B44DF702A19E}"/>
              </a:ext>
            </a:extLst>
          </p:cNvPr>
          <p:cNvSpPr txBox="1">
            <a:spLocks/>
          </p:cNvSpPr>
          <p:nvPr/>
        </p:nvSpPr>
        <p:spPr>
          <a:xfrm>
            <a:off x="415921" y="4645054"/>
            <a:ext cx="4023360" cy="1463278"/>
          </a:xfrm>
          <a:prstGeom prst="rect">
            <a:avLst/>
          </a:prstGeom>
        </p:spPr>
        <p:txBody>
          <a:bodyPr vert="horz" lIns="91440" tIns="45720" rIns="91440" bIns="45720" rtlCol="0" anchor="b">
            <a:normAutofit fontScale="6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100" b="1" dirty="0">
                <a:solidFill>
                  <a:srgbClr val="0070C0"/>
                </a:solidFill>
                <a:latin typeface="Calibri" panose="020F0502020204030204" pitchFamily="34" charset="0"/>
                <a:cs typeface="Times New Roman" panose="02020603050405020304" pitchFamily="18" charset="0"/>
              </a:rPr>
              <a:t>Retired Runner</a:t>
            </a:r>
            <a:br>
              <a:rPr lang="en-US" sz="5100" b="1" dirty="0">
                <a:solidFill>
                  <a:srgbClr val="0070C0"/>
                </a:solidFill>
                <a:latin typeface="Calibri" panose="020F0502020204030204" pitchFamily="34" charset="0"/>
                <a:cs typeface="Times New Roman" panose="02020603050405020304" pitchFamily="18" charset="0"/>
              </a:rPr>
            </a:br>
            <a:br>
              <a:rPr lang="en-US" sz="4800" dirty="0"/>
            </a:br>
            <a:br>
              <a:rPr lang="en-US" sz="4800" b="1" dirty="0"/>
            </a:br>
            <a:endParaRPr lang="en-US" sz="4800" b="1" dirty="0"/>
          </a:p>
        </p:txBody>
      </p:sp>
      <p:sp>
        <p:nvSpPr>
          <p:cNvPr id="6" name="TextBox 5">
            <a:extLst>
              <a:ext uri="{FF2B5EF4-FFF2-40B4-BE49-F238E27FC236}">
                <a16:creationId xmlns:a16="http://schemas.microsoft.com/office/drawing/2014/main" id="{51C88A6F-50FE-A47B-28A4-319EB042316D}"/>
              </a:ext>
            </a:extLst>
          </p:cNvPr>
          <p:cNvSpPr txBox="1"/>
          <p:nvPr/>
        </p:nvSpPr>
        <p:spPr>
          <a:xfrm>
            <a:off x="5516274" y="1427737"/>
            <a:ext cx="6118498" cy="3539430"/>
          </a:xfrm>
          <a:prstGeom prst="rect">
            <a:avLst/>
          </a:prstGeom>
          <a:noFill/>
        </p:spPr>
        <p:txBody>
          <a:bodyPr wrap="square">
            <a:spAutoFit/>
          </a:bodyPr>
          <a:lstStyle/>
          <a:p>
            <a:r>
              <a:rPr lang="en-US" sz="2800" b="1" dirty="0">
                <a:solidFill>
                  <a:srgbClr val="242424"/>
                </a:solidFill>
                <a:latin typeface="Segoe UI" panose="020B0502040204020203" pitchFamily="34" charset="0"/>
              </a:rPr>
              <a:t>Retired Runner-</a:t>
            </a:r>
          </a:p>
          <a:p>
            <a:endParaRPr lang="en-US" sz="2800" dirty="0">
              <a:solidFill>
                <a:srgbClr val="242424"/>
              </a:solidFill>
              <a:latin typeface="Segoe UI" panose="020B0502040204020203" pitchFamily="34" charset="0"/>
            </a:endParaRPr>
          </a:p>
          <a:p>
            <a:r>
              <a:rPr lang="en-US" sz="2800" dirty="0">
                <a:solidFill>
                  <a:srgbClr val="242424"/>
                </a:solidFill>
                <a:highlight>
                  <a:srgbClr val="FFFF00"/>
                </a:highlight>
                <a:latin typeface="Segoe UI" panose="020B0502040204020203" pitchFamily="34" charset="0"/>
              </a:rPr>
              <a:t>Immediate Dead Ball</a:t>
            </a:r>
          </a:p>
          <a:p>
            <a:endParaRPr lang="en-US" sz="2800" dirty="0">
              <a:solidFill>
                <a:srgbClr val="242424"/>
              </a:solidFill>
              <a:latin typeface="Segoe UI" panose="020B0502040204020203" pitchFamily="34" charset="0"/>
            </a:endParaRPr>
          </a:p>
          <a:p>
            <a:r>
              <a:rPr lang="en-US" sz="2800" dirty="0">
                <a:solidFill>
                  <a:srgbClr val="242424"/>
                </a:solidFill>
                <a:latin typeface="Segoe UI" panose="020B0502040204020203" pitchFamily="34" charset="0"/>
              </a:rPr>
              <a:t>Results in the Runner closest to home is declared OUT, and all runners must return to last base touched at the time of the interference.</a:t>
            </a:r>
          </a:p>
        </p:txBody>
      </p:sp>
    </p:spTree>
    <p:extLst>
      <p:ext uri="{BB962C8B-B14F-4D97-AF65-F5344CB8AC3E}">
        <p14:creationId xmlns:p14="http://schemas.microsoft.com/office/powerpoint/2010/main" val="4151742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Post-Season Information</a:t>
            </a: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146395"/>
          </a:xfrm>
          <a:prstGeom prst="rect">
            <a:avLst/>
          </a:prstGeom>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ea typeface="Calibri" panose="020F0502020204030204" pitchFamily="34" charset="0"/>
                <a:cs typeface="Times New Roman" panose="02020603050405020304" pitchFamily="18" charset="0"/>
              </a:rPr>
              <a:t>Notification</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153690B7-A714-4BB0-973C-403EC1A09B45}"/>
              </a:ext>
            </a:extLst>
          </p:cNvPr>
          <p:cNvSpPr/>
          <p:nvPr/>
        </p:nvSpPr>
        <p:spPr>
          <a:xfrm>
            <a:off x="5219699" y="1444215"/>
            <a:ext cx="6509537" cy="3914918"/>
          </a:xfrm>
          <a:prstGeom prst="rect">
            <a:avLst/>
          </a:prstGeom>
        </p:spPr>
        <p:txBody>
          <a:bodyPr wrap="square">
            <a:spAutoFit/>
          </a:bodyPr>
          <a:lstStyle/>
          <a:p>
            <a:pPr>
              <a:lnSpc>
                <a:spcPct val="90000"/>
              </a:lnSpc>
              <a:defRPr/>
            </a:pPr>
            <a:endParaRPr lang="en-US" altLang="en-US" sz="4000" dirty="0"/>
          </a:p>
          <a:p>
            <a:pPr>
              <a:lnSpc>
                <a:spcPct val="90000"/>
              </a:lnSpc>
              <a:defRPr/>
            </a:pPr>
            <a:r>
              <a:rPr lang="en-US" altLang="en-US" sz="4000" dirty="0"/>
              <a:t>First thing to do is to ensure that you are available for the contest and then accept your assignment in Arbiter</a:t>
            </a:r>
          </a:p>
          <a:p>
            <a:pPr>
              <a:lnSpc>
                <a:spcPct val="90000"/>
              </a:lnSpc>
              <a:defRPr/>
            </a:pPr>
            <a:endParaRPr lang="en-US" altLang="en-US" sz="4000" dirty="0"/>
          </a:p>
          <a:p>
            <a:pPr marL="400050" lvl="1" indent="0">
              <a:lnSpc>
                <a:spcPct val="90000"/>
              </a:lnSpc>
              <a:buClr>
                <a:srgbClr val="CCFF33"/>
              </a:buClr>
              <a:buSzPct val="125000"/>
              <a:buFontTx/>
              <a:buNone/>
              <a:defRPr/>
            </a:pPr>
            <a:endParaRPr lang="en-US" altLang="en-US" dirty="0"/>
          </a:p>
          <a:p>
            <a:pPr>
              <a:lnSpc>
                <a:spcPct val="90000"/>
              </a:lnSpc>
              <a:defRPr/>
            </a:pPr>
            <a:endParaRPr lang="en-US" altLang="en-US" dirty="0"/>
          </a:p>
        </p:txBody>
      </p:sp>
    </p:spTree>
    <p:extLst>
      <p:ext uri="{BB962C8B-B14F-4D97-AF65-F5344CB8AC3E}">
        <p14:creationId xmlns:p14="http://schemas.microsoft.com/office/powerpoint/2010/main" val="11839401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Interference</a:t>
            </a:r>
            <a:br>
              <a:rPr lang="en-US" sz="3600" b="1" kern="1200" dirty="0">
                <a:solidFill>
                  <a:srgbClr val="0070C0"/>
                </a:solidFill>
                <a:latin typeface="Calibri" panose="020F0502020204030204" pitchFamily="34" charset="0"/>
                <a:cs typeface="Times New Roman" panose="02020603050405020304" pitchFamily="18" charset="0"/>
              </a:rPr>
            </a:b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26081" y="5115579"/>
            <a:ext cx="4023360" cy="861450"/>
          </a:xfrm>
          <a:prstGeom prst="rect">
            <a:avLst/>
          </a:prstGeom>
        </p:spPr>
        <p:txBody>
          <a:bodyPr vert="horz" lIns="91440" tIns="45720" rIns="91440" bIns="45720" rtlCol="0" anchor="b">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 </a:t>
            </a:r>
            <a:br>
              <a:rPr lang="en-US" sz="4800" dirty="0"/>
            </a:br>
            <a:br>
              <a:rPr lang="en-US" sz="4800" b="1" dirty="0"/>
            </a:br>
            <a:endParaRPr lang="en-US" sz="4800" b="1" dirty="0"/>
          </a:p>
        </p:txBody>
      </p:sp>
      <p:pic>
        <p:nvPicPr>
          <p:cNvPr id="1026" name="Picture 2">
            <a:extLst>
              <a:ext uri="{FF2B5EF4-FFF2-40B4-BE49-F238E27FC236}">
                <a16:creationId xmlns:a16="http://schemas.microsoft.com/office/drawing/2014/main" id="{E9E3D9F7-E836-B68E-A383-33199E2AF3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4562" y="-1812926"/>
            <a:ext cx="2847052" cy="1449285"/>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a:extLst>
              <a:ext uri="{FF2B5EF4-FFF2-40B4-BE49-F238E27FC236}">
                <a16:creationId xmlns:a16="http://schemas.microsoft.com/office/drawing/2014/main" id="{BB149790-7126-E8A4-2474-B44DF702A19E}"/>
              </a:ext>
            </a:extLst>
          </p:cNvPr>
          <p:cNvSpPr txBox="1">
            <a:spLocks/>
          </p:cNvSpPr>
          <p:nvPr/>
        </p:nvSpPr>
        <p:spPr>
          <a:xfrm>
            <a:off x="415921" y="4645054"/>
            <a:ext cx="4023360" cy="1463278"/>
          </a:xfrm>
          <a:prstGeom prst="rect">
            <a:avLst/>
          </a:prstGeom>
        </p:spPr>
        <p:txBody>
          <a:bodyPr vert="horz" lIns="91440" tIns="45720" rIns="91440" bIns="45720" rtlCol="0" anchor="b">
            <a:normAutofit fontScale="6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100" b="1" dirty="0">
                <a:solidFill>
                  <a:srgbClr val="0070C0"/>
                </a:solidFill>
                <a:latin typeface="Calibri" panose="020F0502020204030204" pitchFamily="34" charset="0"/>
                <a:cs typeface="Times New Roman" panose="02020603050405020304" pitchFamily="18" charset="0"/>
              </a:rPr>
              <a:t>Coach</a:t>
            </a:r>
            <a:br>
              <a:rPr lang="en-US" sz="5100" b="1" dirty="0">
                <a:solidFill>
                  <a:srgbClr val="0070C0"/>
                </a:solidFill>
                <a:latin typeface="Calibri" panose="020F0502020204030204" pitchFamily="34" charset="0"/>
                <a:cs typeface="Times New Roman" panose="02020603050405020304" pitchFamily="18" charset="0"/>
              </a:rPr>
            </a:br>
            <a:br>
              <a:rPr lang="en-US" sz="4800" dirty="0"/>
            </a:br>
            <a:br>
              <a:rPr lang="en-US" sz="4800" b="1" dirty="0"/>
            </a:br>
            <a:endParaRPr lang="en-US" sz="4800" b="1" dirty="0"/>
          </a:p>
        </p:txBody>
      </p:sp>
      <p:sp>
        <p:nvSpPr>
          <p:cNvPr id="6" name="TextBox 5">
            <a:extLst>
              <a:ext uri="{FF2B5EF4-FFF2-40B4-BE49-F238E27FC236}">
                <a16:creationId xmlns:a16="http://schemas.microsoft.com/office/drawing/2014/main" id="{51C88A6F-50FE-A47B-28A4-319EB042316D}"/>
              </a:ext>
            </a:extLst>
          </p:cNvPr>
          <p:cNvSpPr txBox="1"/>
          <p:nvPr/>
        </p:nvSpPr>
        <p:spPr>
          <a:xfrm>
            <a:off x="5374968" y="1487942"/>
            <a:ext cx="6176472" cy="3539430"/>
          </a:xfrm>
          <a:prstGeom prst="rect">
            <a:avLst/>
          </a:prstGeom>
          <a:noFill/>
        </p:spPr>
        <p:txBody>
          <a:bodyPr wrap="square">
            <a:spAutoFit/>
          </a:bodyPr>
          <a:lstStyle/>
          <a:p>
            <a:r>
              <a:rPr lang="en-US" sz="2800" b="1" dirty="0">
                <a:solidFill>
                  <a:srgbClr val="242424"/>
                </a:solidFill>
                <a:latin typeface="Segoe UI" panose="020B0502040204020203" pitchFamily="34" charset="0"/>
              </a:rPr>
              <a:t>Coach-</a:t>
            </a:r>
          </a:p>
          <a:p>
            <a:endParaRPr lang="en-US" sz="2800" dirty="0">
              <a:solidFill>
                <a:srgbClr val="242424"/>
              </a:solidFill>
              <a:latin typeface="Segoe UI" panose="020B0502040204020203" pitchFamily="34" charset="0"/>
            </a:endParaRPr>
          </a:p>
          <a:p>
            <a:r>
              <a:rPr lang="en-US" sz="2800" dirty="0">
                <a:solidFill>
                  <a:srgbClr val="242424"/>
                </a:solidFill>
                <a:highlight>
                  <a:srgbClr val="FFFF00"/>
                </a:highlight>
                <a:latin typeface="Segoe UI" panose="020B0502040204020203" pitchFamily="34" charset="0"/>
              </a:rPr>
              <a:t>Immediate Dead ball</a:t>
            </a:r>
          </a:p>
          <a:p>
            <a:endParaRPr lang="en-US" sz="2800" dirty="0">
              <a:solidFill>
                <a:srgbClr val="242424"/>
              </a:solidFill>
              <a:latin typeface="Segoe UI" panose="020B0502040204020203" pitchFamily="34" charset="0"/>
            </a:endParaRPr>
          </a:p>
          <a:p>
            <a:r>
              <a:rPr lang="en-US" sz="2800" dirty="0">
                <a:solidFill>
                  <a:srgbClr val="242424"/>
                </a:solidFill>
                <a:latin typeface="Segoe UI" panose="020B0502040204020203" pitchFamily="34" charset="0"/>
              </a:rPr>
              <a:t>Results in the Runner is declared OUT, and all runners must return to last base touched at the time of the interference.</a:t>
            </a:r>
          </a:p>
        </p:txBody>
      </p:sp>
    </p:spTree>
    <p:extLst>
      <p:ext uri="{BB962C8B-B14F-4D97-AF65-F5344CB8AC3E}">
        <p14:creationId xmlns:p14="http://schemas.microsoft.com/office/powerpoint/2010/main" val="5196843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Interference</a:t>
            </a:r>
            <a:br>
              <a:rPr lang="en-US" sz="3600" b="1" kern="1200" dirty="0">
                <a:solidFill>
                  <a:srgbClr val="0070C0"/>
                </a:solidFill>
                <a:latin typeface="Calibri" panose="020F0502020204030204" pitchFamily="34" charset="0"/>
                <a:cs typeface="Times New Roman" panose="02020603050405020304" pitchFamily="18" charset="0"/>
              </a:rPr>
            </a:b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26081" y="5115579"/>
            <a:ext cx="4023360" cy="861450"/>
          </a:xfrm>
          <a:prstGeom prst="rect">
            <a:avLst/>
          </a:prstGeom>
        </p:spPr>
        <p:txBody>
          <a:bodyPr vert="horz" lIns="91440" tIns="45720" rIns="91440" bIns="45720" rtlCol="0" anchor="b">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 </a:t>
            </a:r>
            <a:br>
              <a:rPr lang="en-US" sz="4800" dirty="0"/>
            </a:br>
            <a:br>
              <a:rPr lang="en-US" sz="4800" b="1" dirty="0"/>
            </a:br>
            <a:endParaRPr lang="en-US" sz="4800" b="1" dirty="0"/>
          </a:p>
        </p:txBody>
      </p:sp>
      <p:pic>
        <p:nvPicPr>
          <p:cNvPr id="1026" name="Picture 2">
            <a:extLst>
              <a:ext uri="{FF2B5EF4-FFF2-40B4-BE49-F238E27FC236}">
                <a16:creationId xmlns:a16="http://schemas.microsoft.com/office/drawing/2014/main" id="{E9E3D9F7-E836-B68E-A383-33199E2AF3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4562" y="-1812926"/>
            <a:ext cx="2847052" cy="1449285"/>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a:extLst>
              <a:ext uri="{FF2B5EF4-FFF2-40B4-BE49-F238E27FC236}">
                <a16:creationId xmlns:a16="http://schemas.microsoft.com/office/drawing/2014/main" id="{BB149790-7126-E8A4-2474-B44DF702A19E}"/>
              </a:ext>
            </a:extLst>
          </p:cNvPr>
          <p:cNvSpPr txBox="1">
            <a:spLocks/>
          </p:cNvSpPr>
          <p:nvPr/>
        </p:nvSpPr>
        <p:spPr>
          <a:xfrm>
            <a:off x="415921" y="4645054"/>
            <a:ext cx="4023360" cy="1463278"/>
          </a:xfrm>
          <a:prstGeom prst="rect">
            <a:avLst/>
          </a:prstGeom>
        </p:spPr>
        <p:txBody>
          <a:bodyPr vert="horz" lIns="91440" tIns="45720" rIns="91440" bIns="45720" rtlCol="0" anchor="b">
            <a:normAutofit fontScale="6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100" b="1" dirty="0">
                <a:solidFill>
                  <a:srgbClr val="0070C0"/>
                </a:solidFill>
                <a:latin typeface="Calibri" panose="020F0502020204030204" pitchFamily="34" charset="0"/>
                <a:cs typeface="Times New Roman" panose="02020603050405020304" pitchFamily="18" charset="0"/>
              </a:rPr>
              <a:t>Bench Personnel</a:t>
            </a:r>
            <a:br>
              <a:rPr lang="en-US" sz="5100" b="1" dirty="0">
                <a:solidFill>
                  <a:srgbClr val="0070C0"/>
                </a:solidFill>
                <a:latin typeface="Calibri" panose="020F0502020204030204" pitchFamily="34" charset="0"/>
                <a:cs typeface="Times New Roman" panose="02020603050405020304" pitchFamily="18" charset="0"/>
              </a:rPr>
            </a:br>
            <a:br>
              <a:rPr lang="en-US" sz="4800" dirty="0"/>
            </a:br>
            <a:br>
              <a:rPr lang="en-US" sz="4800" b="1" dirty="0"/>
            </a:br>
            <a:endParaRPr lang="en-US" sz="4800" b="1" dirty="0"/>
          </a:p>
        </p:txBody>
      </p:sp>
      <p:sp>
        <p:nvSpPr>
          <p:cNvPr id="6" name="TextBox 5">
            <a:extLst>
              <a:ext uri="{FF2B5EF4-FFF2-40B4-BE49-F238E27FC236}">
                <a16:creationId xmlns:a16="http://schemas.microsoft.com/office/drawing/2014/main" id="{51C88A6F-50FE-A47B-28A4-319EB042316D}"/>
              </a:ext>
            </a:extLst>
          </p:cNvPr>
          <p:cNvSpPr txBox="1"/>
          <p:nvPr/>
        </p:nvSpPr>
        <p:spPr>
          <a:xfrm>
            <a:off x="5364808" y="1576149"/>
            <a:ext cx="5876431" cy="3539430"/>
          </a:xfrm>
          <a:prstGeom prst="rect">
            <a:avLst/>
          </a:prstGeom>
          <a:noFill/>
        </p:spPr>
        <p:txBody>
          <a:bodyPr wrap="square">
            <a:spAutoFit/>
          </a:bodyPr>
          <a:lstStyle/>
          <a:p>
            <a:r>
              <a:rPr lang="en-US" sz="2800" b="1" dirty="0">
                <a:solidFill>
                  <a:srgbClr val="242424"/>
                </a:solidFill>
                <a:latin typeface="Segoe UI" panose="020B0502040204020203" pitchFamily="34" charset="0"/>
              </a:rPr>
              <a:t>Bench Personnel-</a:t>
            </a:r>
          </a:p>
          <a:p>
            <a:endParaRPr lang="en-US" sz="2800" dirty="0">
              <a:solidFill>
                <a:srgbClr val="242424"/>
              </a:solidFill>
              <a:latin typeface="Segoe UI" panose="020B0502040204020203" pitchFamily="34" charset="0"/>
            </a:endParaRPr>
          </a:p>
          <a:p>
            <a:r>
              <a:rPr lang="en-US" sz="2800" dirty="0">
                <a:solidFill>
                  <a:srgbClr val="242424"/>
                </a:solidFill>
                <a:highlight>
                  <a:srgbClr val="FFFF00"/>
                </a:highlight>
                <a:latin typeface="Segoe UI" panose="020B0502040204020203" pitchFamily="34" charset="0"/>
              </a:rPr>
              <a:t>Immediate Dead Ball</a:t>
            </a:r>
          </a:p>
          <a:p>
            <a:endParaRPr lang="en-US" sz="2800" dirty="0">
              <a:solidFill>
                <a:srgbClr val="242424"/>
              </a:solidFill>
              <a:latin typeface="Segoe UI" panose="020B0502040204020203" pitchFamily="34" charset="0"/>
            </a:endParaRPr>
          </a:p>
          <a:p>
            <a:r>
              <a:rPr lang="en-US" sz="2800" dirty="0">
                <a:solidFill>
                  <a:srgbClr val="242424"/>
                </a:solidFill>
                <a:latin typeface="Segoe UI" panose="020B0502040204020203" pitchFamily="34" charset="0"/>
              </a:rPr>
              <a:t>Results in the Runner is declared OUT, and all runners must return to last base touched at the time of the interference.</a:t>
            </a:r>
          </a:p>
        </p:txBody>
      </p:sp>
    </p:spTree>
    <p:extLst>
      <p:ext uri="{BB962C8B-B14F-4D97-AF65-F5344CB8AC3E}">
        <p14:creationId xmlns:p14="http://schemas.microsoft.com/office/powerpoint/2010/main" val="11646594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Interference</a:t>
            </a:r>
            <a:br>
              <a:rPr lang="en-US" sz="3600" b="1" kern="1200" dirty="0">
                <a:solidFill>
                  <a:srgbClr val="0070C0"/>
                </a:solidFill>
                <a:latin typeface="Calibri" panose="020F0502020204030204" pitchFamily="34" charset="0"/>
                <a:cs typeface="Times New Roman" panose="02020603050405020304" pitchFamily="18" charset="0"/>
              </a:rPr>
            </a:b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26081" y="5115579"/>
            <a:ext cx="4023360" cy="861450"/>
          </a:xfrm>
          <a:prstGeom prst="rect">
            <a:avLst/>
          </a:prstGeom>
        </p:spPr>
        <p:txBody>
          <a:bodyPr vert="horz" lIns="91440" tIns="45720" rIns="91440" bIns="45720" rtlCol="0" anchor="b">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 </a:t>
            </a:r>
            <a:br>
              <a:rPr lang="en-US" sz="4800" dirty="0"/>
            </a:br>
            <a:br>
              <a:rPr lang="en-US" sz="4800" b="1" dirty="0"/>
            </a:br>
            <a:endParaRPr lang="en-US" sz="4800" b="1" dirty="0"/>
          </a:p>
        </p:txBody>
      </p:sp>
      <p:pic>
        <p:nvPicPr>
          <p:cNvPr id="1026" name="Picture 2">
            <a:extLst>
              <a:ext uri="{FF2B5EF4-FFF2-40B4-BE49-F238E27FC236}">
                <a16:creationId xmlns:a16="http://schemas.microsoft.com/office/drawing/2014/main" id="{E9E3D9F7-E836-B68E-A383-33199E2AF3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4562" y="-1812926"/>
            <a:ext cx="2847052" cy="1449285"/>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a:extLst>
              <a:ext uri="{FF2B5EF4-FFF2-40B4-BE49-F238E27FC236}">
                <a16:creationId xmlns:a16="http://schemas.microsoft.com/office/drawing/2014/main" id="{BB149790-7126-E8A4-2474-B44DF702A19E}"/>
              </a:ext>
            </a:extLst>
          </p:cNvPr>
          <p:cNvSpPr txBox="1">
            <a:spLocks/>
          </p:cNvSpPr>
          <p:nvPr/>
        </p:nvSpPr>
        <p:spPr>
          <a:xfrm>
            <a:off x="415921" y="4645054"/>
            <a:ext cx="4023360" cy="1463278"/>
          </a:xfrm>
          <a:prstGeom prst="rect">
            <a:avLst/>
          </a:prstGeom>
        </p:spPr>
        <p:txBody>
          <a:bodyPr vert="horz" lIns="91440" tIns="45720" rIns="91440" bIns="45720" rtlCol="0" anchor="b">
            <a:normAutofit fontScale="6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100" b="1" dirty="0">
                <a:solidFill>
                  <a:srgbClr val="0070C0"/>
                </a:solidFill>
                <a:latin typeface="Calibri" panose="020F0502020204030204" pitchFamily="34" charset="0"/>
                <a:cs typeface="Times New Roman" panose="02020603050405020304" pitchFamily="18" charset="0"/>
              </a:rPr>
              <a:t>Spectator</a:t>
            </a:r>
            <a:br>
              <a:rPr lang="en-US" sz="5100" b="1" dirty="0">
                <a:solidFill>
                  <a:srgbClr val="0070C0"/>
                </a:solidFill>
                <a:latin typeface="Calibri" panose="020F0502020204030204" pitchFamily="34" charset="0"/>
                <a:cs typeface="Times New Roman" panose="02020603050405020304" pitchFamily="18" charset="0"/>
              </a:rPr>
            </a:br>
            <a:br>
              <a:rPr lang="en-US" sz="4800" dirty="0"/>
            </a:br>
            <a:br>
              <a:rPr lang="en-US" sz="4800" b="1" dirty="0"/>
            </a:br>
            <a:endParaRPr lang="en-US" sz="4800" b="1" dirty="0"/>
          </a:p>
        </p:txBody>
      </p:sp>
      <p:sp>
        <p:nvSpPr>
          <p:cNvPr id="6" name="TextBox 5">
            <a:extLst>
              <a:ext uri="{FF2B5EF4-FFF2-40B4-BE49-F238E27FC236}">
                <a16:creationId xmlns:a16="http://schemas.microsoft.com/office/drawing/2014/main" id="{51C88A6F-50FE-A47B-28A4-319EB042316D}"/>
              </a:ext>
            </a:extLst>
          </p:cNvPr>
          <p:cNvSpPr txBox="1"/>
          <p:nvPr/>
        </p:nvSpPr>
        <p:spPr>
          <a:xfrm>
            <a:off x="5426868" y="1536511"/>
            <a:ext cx="5683623" cy="3108543"/>
          </a:xfrm>
          <a:prstGeom prst="rect">
            <a:avLst/>
          </a:prstGeom>
          <a:noFill/>
        </p:spPr>
        <p:txBody>
          <a:bodyPr wrap="square">
            <a:spAutoFit/>
          </a:bodyPr>
          <a:lstStyle/>
          <a:p>
            <a:r>
              <a:rPr lang="en-US" sz="2800" b="1" dirty="0">
                <a:solidFill>
                  <a:srgbClr val="242424"/>
                </a:solidFill>
                <a:latin typeface="Segoe UI" panose="020B0502040204020203" pitchFamily="34" charset="0"/>
              </a:rPr>
              <a:t>Spectator-</a:t>
            </a:r>
          </a:p>
          <a:p>
            <a:endParaRPr lang="en-US" sz="2800" dirty="0">
              <a:solidFill>
                <a:srgbClr val="242424"/>
              </a:solidFill>
              <a:latin typeface="Segoe UI" panose="020B0502040204020203" pitchFamily="34" charset="0"/>
            </a:endParaRPr>
          </a:p>
          <a:p>
            <a:r>
              <a:rPr lang="en-US" sz="2800" dirty="0">
                <a:solidFill>
                  <a:srgbClr val="242424"/>
                </a:solidFill>
                <a:highlight>
                  <a:srgbClr val="FFFF00"/>
                </a:highlight>
                <a:latin typeface="Segoe UI" panose="020B0502040204020203" pitchFamily="34" charset="0"/>
              </a:rPr>
              <a:t>Immediate Dead Ball</a:t>
            </a:r>
          </a:p>
          <a:p>
            <a:endParaRPr lang="en-US" sz="2800" dirty="0">
              <a:solidFill>
                <a:srgbClr val="242424"/>
              </a:solidFill>
              <a:latin typeface="Segoe UI" panose="020B0502040204020203" pitchFamily="34" charset="0"/>
            </a:endParaRPr>
          </a:p>
          <a:p>
            <a:r>
              <a:rPr lang="en-US" sz="2800" dirty="0">
                <a:solidFill>
                  <a:srgbClr val="242424"/>
                </a:solidFill>
                <a:latin typeface="Segoe UI" panose="020B0502040204020203" pitchFamily="34" charset="0"/>
              </a:rPr>
              <a:t>Umpire judgement in awarding bases or imposing penalty to nullifying the interference.</a:t>
            </a:r>
          </a:p>
        </p:txBody>
      </p:sp>
    </p:spTree>
    <p:extLst>
      <p:ext uri="{BB962C8B-B14F-4D97-AF65-F5344CB8AC3E}">
        <p14:creationId xmlns:p14="http://schemas.microsoft.com/office/powerpoint/2010/main" val="2420440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Interference</a:t>
            </a:r>
            <a:br>
              <a:rPr lang="en-US" sz="3600" b="1" kern="1200" dirty="0">
                <a:solidFill>
                  <a:srgbClr val="0070C0"/>
                </a:solidFill>
                <a:latin typeface="Calibri" panose="020F0502020204030204" pitchFamily="34" charset="0"/>
                <a:cs typeface="Times New Roman" panose="02020603050405020304" pitchFamily="18" charset="0"/>
              </a:rPr>
            </a:b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26081" y="5115579"/>
            <a:ext cx="4023360" cy="861450"/>
          </a:xfrm>
          <a:prstGeom prst="rect">
            <a:avLst/>
          </a:prstGeom>
        </p:spPr>
        <p:txBody>
          <a:bodyPr vert="horz" lIns="91440" tIns="45720" rIns="91440" bIns="45720" rtlCol="0" anchor="b">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 </a:t>
            </a:r>
            <a:br>
              <a:rPr lang="en-US" sz="4800" dirty="0"/>
            </a:br>
            <a:br>
              <a:rPr lang="en-US" sz="4800" b="1" dirty="0"/>
            </a:br>
            <a:endParaRPr lang="en-US" sz="4800" b="1" dirty="0"/>
          </a:p>
        </p:txBody>
      </p:sp>
      <p:pic>
        <p:nvPicPr>
          <p:cNvPr id="1026" name="Picture 2">
            <a:extLst>
              <a:ext uri="{FF2B5EF4-FFF2-40B4-BE49-F238E27FC236}">
                <a16:creationId xmlns:a16="http://schemas.microsoft.com/office/drawing/2014/main" id="{E9E3D9F7-E836-B68E-A383-33199E2AF3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4562" y="-1812926"/>
            <a:ext cx="2847052" cy="1449285"/>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a:extLst>
              <a:ext uri="{FF2B5EF4-FFF2-40B4-BE49-F238E27FC236}">
                <a16:creationId xmlns:a16="http://schemas.microsoft.com/office/drawing/2014/main" id="{BB149790-7126-E8A4-2474-B44DF702A19E}"/>
              </a:ext>
            </a:extLst>
          </p:cNvPr>
          <p:cNvSpPr txBox="1">
            <a:spLocks/>
          </p:cNvSpPr>
          <p:nvPr/>
        </p:nvSpPr>
        <p:spPr>
          <a:xfrm>
            <a:off x="415921" y="4645054"/>
            <a:ext cx="4023360" cy="1463278"/>
          </a:xfrm>
          <a:prstGeom prst="rect">
            <a:avLst/>
          </a:prstGeom>
        </p:spPr>
        <p:txBody>
          <a:bodyPr vert="horz" lIns="91440" tIns="45720" rIns="91440" bIns="45720" rtlCol="0" anchor="b">
            <a:normAutofit fontScale="6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100" b="1" dirty="0">
                <a:solidFill>
                  <a:srgbClr val="0070C0"/>
                </a:solidFill>
                <a:latin typeface="Calibri" panose="020F0502020204030204" pitchFamily="34" charset="0"/>
                <a:cs typeface="Times New Roman" panose="02020603050405020304" pitchFamily="18" charset="0"/>
              </a:rPr>
              <a:t>Spectator</a:t>
            </a:r>
            <a:br>
              <a:rPr lang="en-US" sz="5100" b="1" dirty="0">
                <a:solidFill>
                  <a:srgbClr val="0070C0"/>
                </a:solidFill>
                <a:latin typeface="Calibri" panose="020F0502020204030204" pitchFamily="34" charset="0"/>
                <a:cs typeface="Times New Roman" panose="02020603050405020304" pitchFamily="18" charset="0"/>
              </a:rPr>
            </a:br>
            <a:r>
              <a:rPr lang="en-US" sz="5100" b="1" dirty="0">
                <a:solidFill>
                  <a:srgbClr val="0070C0"/>
                </a:solidFill>
                <a:latin typeface="Calibri" panose="020F0502020204030204" pitchFamily="34" charset="0"/>
                <a:cs typeface="Times New Roman" panose="02020603050405020304" pitchFamily="18" charset="0"/>
              </a:rPr>
              <a:t>Case Play</a:t>
            </a:r>
            <a:br>
              <a:rPr lang="en-US" sz="4800" dirty="0"/>
            </a:br>
            <a:br>
              <a:rPr lang="en-US" sz="4800" b="1" dirty="0"/>
            </a:br>
            <a:endParaRPr lang="en-US" sz="4800" b="1" dirty="0"/>
          </a:p>
        </p:txBody>
      </p:sp>
      <p:sp>
        <p:nvSpPr>
          <p:cNvPr id="5" name="TextBox 4">
            <a:extLst>
              <a:ext uri="{FF2B5EF4-FFF2-40B4-BE49-F238E27FC236}">
                <a16:creationId xmlns:a16="http://schemas.microsoft.com/office/drawing/2014/main" id="{72F4D174-D3AE-D151-F1F1-B9560687BAE2}"/>
              </a:ext>
            </a:extLst>
          </p:cNvPr>
          <p:cNvSpPr txBox="1"/>
          <p:nvPr/>
        </p:nvSpPr>
        <p:spPr>
          <a:xfrm>
            <a:off x="5546220" y="1228734"/>
            <a:ext cx="5704486" cy="4093428"/>
          </a:xfrm>
          <a:prstGeom prst="rect">
            <a:avLst/>
          </a:prstGeom>
          <a:noFill/>
        </p:spPr>
        <p:txBody>
          <a:bodyPr wrap="square">
            <a:spAutoFit/>
          </a:bodyPr>
          <a:lstStyle/>
          <a:p>
            <a:pPr algn="l" fontAlgn="base"/>
            <a:r>
              <a:rPr lang="en-US" sz="2000" b="1" i="0" dirty="0">
                <a:solidFill>
                  <a:srgbClr val="000000"/>
                </a:solidFill>
                <a:effectLst/>
                <a:latin typeface="Segoe UI" panose="020B0502040204020203" pitchFamily="34" charset="0"/>
              </a:rPr>
              <a:t>8.4.3 SITUATION V:</a:t>
            </a:r>
            <a:endParaRPr lang="en-US" sz="2000" b="0" i="0" dirty="0">
              <a:solidFill>
                <a:srgbClr val="000000"/>
              </a:solidFill>
              <a:effectLst/>
              <a:latin typeface="Segoe UI" panose="020B0502040204020203" pitchFamily="34" charset="0"/>
            </a:endParaRPr>
          </a:p>
          <a:p>
            <a:pPr algn="l" fontAlgn="base"/>
            <a:br>
              <a:rPr lang="en-US" sz="2000" dirty="0"/>
            </a:br>
            <a:r>
              <a:rPr lang="en-US" sz="2000" b="0" i="0" dirty="0">
                <a:solidFill>
                  <a:srgbClr val="000000"/>
                </a:solidFill>
                <a:effectLst/>
                <a:latin typeface="Segoe UI" panose="020B0502040204020203" pitchFamily="34" charset="0"/>
              </a:rPr>
              <a:t>R1 is on first base when B2 hits a fair ball (a) down the right-field line that rolls into foul territory, or (b) to the left-center field gap. In both cases, a spectator picks up the ball and tosses it to the fielder.</a:t>
            </a:r>
          </a:p>
          <a:p>
            <a:pPr algn="l" fontAlgn="base"/>
            <a:br>
              <a:rPr lang="en-US" sz="2000" dirty="0"/>
            </a:br>
            <a:r>
              <a:rPr lang="en-US" sz="2000" b="1" i="0" dirty="0">
                <a:solidFill>
                  <a:srgbClr val="000000"/>
                </a:solidFill>
                <a:effectLst/>
                <a:latin typeface="Segoe UI" panose="020B0502040204020203" pitchFamily="34" charset="0"/>
              </a:rPr>
              <a:t>RULING:</a:t>
            </a:r>
            <a:r>
              <a:rPr lang="en-US" sz="2000" b="0" i="0" dirty="0">
                <a:solidFill>
                  <a:srgbClr val="000000"/>
                </a:solidFill>
                <a:effectLst/>
                <a:latin typeface="Segoe UI" panose="020B0502040204020203" pitchFamily="34" charset="0"/>
              </a:rPr>
              <a:t> In both (a) and (b), the ball is dead immediately at the moment of interference and the umpire will award R1 and B2 the bases, in the umpire's opinion, they would have reached had there been no spectator interference. (8-4-3j)</a:t>
            </a:r>
          </a:p>
        </p:txBody>
      </p:sp>
    </p:spTree>
    <p:extLst>
      <p:ext uri="{BB962C8B-B14F-4D97-AF65-F5344CB8AC3E}">
        <p14:creationId xmlns:p14="http://schemas.microsoft.com/office/powerpoint/2010/main" val="96504695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Interference</a:t>
            </a:r>
            <a:br>
              <a:rPr lang="en-US" sz="3600" b="1" kern="1200" dirty="0">
                <a:solidFill>
                  <a:srgbClr val="0070C0"/>
                </a:solidFill>
                <a:latin typeface="Calibri" panose="020F0502020204030204" pitchFamily="34" charset="0"/>
                <a:cs typeface="Times New Roman" panose="02020603050405020304" pitchFamily="18" charset="0"/>
              </a:rPr>
            </a:b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26081" y="5115579"/>
            <a:ext cx="4023360" cy="861450"/>
          </a:xfrm>
          <a:prstGeom prst="rect">
            <a:avLst/>
          </a:prstGeom>
        </p:spPr>
        <p:txBody>
          <a:bodyPr vert="horz" lIns="91440" tIns="45720" rIns="91440" bIns="45720" rtlCol="0" anchor="b">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 </a:t>
            </a:r>
            <a:br>
              <a:rPr lang="en-US" sz="4800" dirty="0"/>
            </a:br>
            <a:br>
              <a:rPr lang="en-US" sz="4800" b="1" dirty="0"/>
            </a:br>
            <a:endParaRPr lang="en-US" sz="4800" b="1" dirty="0"/>
          </a:p>
        </p:txBody>
      </p:sp>
      <p:pic>
        <p:nvPicPr>
          <p:cNvPr id="1026" name="Picture 2">
            <a:extLst>
              <a:ext uri="{FF2B5EF4-FFF2-40B4-BE49-F238E27FC236}">
                <a16:creationId xmlns:a16="http://schemas.microsoft.com/office/drawing/2014/main" id="{E9E3D9F7-E836-B68E-A383-33199E2AF3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4562" y="-1812926"/>
            <a:ext cx="2847052" cy="1449285"/>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a:extLst>
              <a:ext uri="{FF2B5EF4-FFF2-40B4-BE49-F238E27FC236}">
                <a16:creationId xmlns:a16="http://schemas.microsoft.com/office/drawing/2014/main" id="{BB149790-7126-E8A4-2474-B44DF702A19E}"/>
              </a:ext>
            </a:extLst>
          </p:cNvPr>
          <p:cNvSpPr txBox="1">
            <a:spLocks/>
          </p:cNvSpPr>
          <p:nvPr/>
        </p:nvSpPr>
        <p:spPr>
          <a:xfrm>
            <a:off x="415921" y="4645054"/>
            <a:ext cx="4023360" cy="1463278"/>
          </a:xfrm>
          <a:prstGeom prst="rect">
            <a:avLst/>
          </a:prstGeom>
        </p:spPr>
        <p:txBody>
          <a:bodyPr vert="horz" lIns="91440" tIns="45720" rIns="91440" bIns="45720" rtlCol="0" anchor="b">
            <a:normAutofit fontScale="6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100" b="1" dirty="0">
                <a:solidFill>
                  <a:srgbClr val="0070C0"/>
                </a:solidFill>
                <a:latin typeface="Calibri" panose="020F0502020204030204" pitchFamily="34" charset="0"/>
                <a:cs typeface="Times New Roman" panose="02020603050405020304" pitchFamily="18" charset="0"/>
              </a:rPr>
              <a:t>Umpire</a:t>
            </a:r>
            <a:br>
              <a:rPr lang="en-US" sz="5100" b="1" dirty="0">
                <a:solidFill>
                  <a:srgbClr val="0070C0"/>
                </a:solidFill>
                <a:latin typeface="Calibri" panose="020F0502020204030204" pitchFamily="34" charset="0"/>
                <a:cs typeface="Times New Roman" panose="02020603050405020304" pitchFamily="18" charset="0"/>
              </a:rPr>
            </a:br>
            <a:br>
              <a:rPr lang="en-US" sz="4800" dirty="0"/>
            </a:br>
            <a:br>
              <a:rPr lang="en-US" sz="4800" b="1" dirty="0"/>
            </a:br>
            <a:endParaRPr lang="en-US" sz="4800" b="1" dirty="0"/>
          </a:p>
        </p:txBody>
      </p:sp>
      <p:sp>
        <p:nvSpPr>
          <p:cNvPr id="6" name="TextBox 5">
            <a:extLst>
              <a:ext uri="{FF2B5EF4-FFF2-40B4-BE49-F238E27FC236}">
                <a16:creationId xmlns:a16="http://schemas.microsoft.com/office/drawing/2014/main" id="{51C88A6F-50FE-A47B-28A4-319EB042316D}"/>
              </a:ext>
            </a:extLst>
          </p:cNvPr>
          <p:cNvSpPr txBox="1"/>
          <p:nvPr/>
        </p:nvSpPr>
        <p:spPr>
          <a:xfrm>
            <a:off x="5426868" y="529384"/>
            <a:ext cx="5782235" cy="5447645"/>
          </a:xfrm>
          <a:prstGeom prst="rect">
            <a:avLst/>
          </a:prstGeom>
          <a:noFill/>
        </p:spPr>
        <p:txBody>
          <a:bodyPr wrap="square">
            <a:spAutoFit/>
          </a:bodyPr>
          <a:lstStyle/>
          <a:p>
            <a:r>
              <a:rPr lang="en-US" sz="2400" dirty="0">
                <a:solidFill>
                  <a:srgbClr val="242424"/>
                </a:solidFill>
                <a:latin typeface="Segoe UI" panose="020B0502040204020203" pitchFamily="34" charset="0"/>
              </a:rPr>
              <a:t>Umpire-</a:t>
            </a:r>
          </a:p>
          <a:p>
            <a:endParaRPr lang="en-US" sz="2400" dirty="0">
              <a:solidFill>
                <a:srgbClr val="242424"/>
              </a:solidFill>
              <a:latin typeface="Segoe UI" panose="020B0502040204020203" pitchFamily="34" charset="0"/>
            </a:endParaRPr>
          </a:p>
          <a:p>
            <a:pPr algn="l" fontAlgn="base"/>
            <a:r>
              <a:rPr lang="en-US" sz="2000" b="1" i="0" dirty="0">
                <a:solidFill>
                  <a:srgbClr val="242424"/>
                </a:solidFill>
                <a:effectLst/>
                <a:latin typeface="Segoe UI" panose="020B0502040204020203" pitchFamily="34" charset="0"/>
              </a:rPr>
              <a:t>ART. 6 ...</a:t>
            </a:r>
            <a:r>
              <a:rPr lang="en-US" sz="2000" b="0" i="0" dirty="0">
                <a:solidFill>
                  <a:srgbClr val="242424"/>
                </a:solidFill>
                <a:effectLst/>
                <a:latin typeface="Segoe UI" panose="020B0502040204020203" pitchFamily="34" charset="0"/>
              </a:rPr>
              <a:t> (F.P.) The plate umpire or any part of the plate umpire's clothing interferes with the catcher's attempt to throw out a runner stealing, or an attempted pick off play.</a:t>
            </a:r>
          </a:p>
          <a:p>
            <a:pPr algn="l" fontAlgn="base"/>
            <a:br>
              <a:rPr lang="en-US" sz="2000" dirty="0"/>
            </a:br>
            <a:r>
              <a:rPr lang="en-US" sz="2000" b="1" i="0" dirty="0">
                <a:solidFill>
                  <a:srgbClr val="242424"/>
                </a:solidFill>
                <a:effectLst/>
                <a:latin typeface="Segoe UI" panose="020B0502040204020203" pitchFamily="34" charset="0"/>
              </a:rPr>
              <a:t>PENALTY: (Art. 6) This is a </a:t>
            </a:r>
            <a:r>
              <a:rPr lang="en-US" sz="2000" b="1" i="0" dirty="0">
                <a:solidFill>
                  <a:srgbClr val="242424"/>
                </a:solidFill>
                <a:effectLst/>
                <a:highlight>
                  <a:srgbClr val="FFFF00"/>
                </a:highlight>
                <a:latin typeface="Segoe UI" panose="020B0502040204020203" pitchFamily="34" charset="0"/>
              </a:rPr>
              <a:t>delayed dead ball </a:t>
            </a:r>
            <a:r>
              <a:rPr lang="en-US" sz="2000" b="1" i="0" dirty="0">
                <a:solidFill>
                  <a:srgbClr val="242424"/>
                </a:solidFill>
                <a:effectLst/>
                <a:latin typeface="Segoe UI" panose="020B0502040204020203" pitchFamily="34" charset="0"/>
              </a:rPr>
              <a:t>at the time of the interference. If the runner is ruled out, the ball remains live. If the runner is not out, the runner must return to the base occupied at the time of the pitch. It is not umpire interference if, on a passed ball or wild pitch, the umpire gets hit by a thrown ball from the catcher or if contact is made with the catcher trying to retrieve the ball. The ball would remain live.</a:t>
            </a:r>
          </a:p>
        </p:txBody>
      </p:sp>
    </p:spTree>
    <p:extLst>
      <p:ext uri="{BB962C8B-B14F-4D97-AF65-F5344CB8AC3E}">
        <p14:creationId xmlns:p14="http://schemas.microsoft.com/office/powerpoint/2010/main" val="122082133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598840"/>
            <a:ext cx="4023360" cy="2682573"/>
          </a:xfrm>
        </p:spPr>
        <p:txBody>
          <a:bodyPr vert="horz" lIns="91440" tIns="45720" rIns="91440" bIns="45720" rtlCol="0" anchor="b">
            <a:normAutofit fontScale="90000"/>
          </a:bodyPr>
          <a:lstStyle/>
          <a:p>
            <a:r>
              <a:rPr lang="en-US" sz="3600" b="1" kern="1200" dirty="0">
                <a:solidFill>
                  <a:srgbClr val="0070C0"/>
                </a:solidFill>
                <a:latin typeface="Calibri" panose="020F0502020204030204" pitchFamily="34" charset="0"/>
                <a:cs typeface="Times New Roman" panose="02020603050405020304" pitchFamily="18" charset="0"/>
              </a:rPr>
              <a:t>Interference Supersedes Obstruction</a:t>
            </a:r>
            <a:br>
              <a:rPr lang="en-US" sz="3600" b="1" kern="1200" dirty="0">
                <a:solidFill>
                  <a:srgbClr val="0070C0"/>
                </a:solidFill>
                <a:latin typeface="Calibri" panose="020F0502020204030204" pitchFamily="34" charset="0"/>
                <a:cs typeface="Times New Roman" panose="02020603050405020304" pitchFamily="18" charset="0"/>
              </a:rPr>
            </a:b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26081" y="5115579"/>
            <a:ext cx="4023360" cy="861450"/>
          </a:xfrm>
          <a:prstGeom prst="rect">
            <a:avLst/>
          </a:prstGeom>
        </p:spPr>
        <p:txBody>
          <a:bodyPr vert="horz" lIns="91440" tIns="45720" rIns="91440" bIns="45720" rtlCol="0" anchor="b">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 </a:t>
            </a:r>
            <a:br>
              <a:rPr lang="en-US" sz="4800" dirty="0"/>
            </a:br>
            <a:br>
              <a:rPr lang="en-US" sz="4800" b="1" dirty="0"/>
            </a:br>
            <a:endParaRPr lang="en-US" sz="4800" b="1" dirty="0"/>
          </a:p>
        </p:txBody>
      </p:sp>
      <p:pic>
        <p:nvPicPr>
          <p:cNvPr id="1026" name="Picture 2">
            <a:extLst>
              <a:ext uri="{FF2B5EF4-FFF2-40B4-BE49-F238E27FC236}">
                <a16:creationId xmlns:a16="http://schemas.microsoft.com/office/drawing/2014/main" id="{E9E3D9F7-E836-B68E-A383-33199E2AF3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4562" y="-1812926"/>
            <a:ext cx="2847052" cy="1449285"/>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a:extLst>
              <a:ext uri="{FF2B5EF4-FFF2-40B4-BE49-F238E27FC236}">
                <a16:creationId xmlns:a16="http://schemas.microsoft.com/office/drawing/2014/main" id="{BB149790-7126-E8A4-2474-B44DF702A19E}"/>
              </a:ext>
            </a:extLst>
          </p:cNvPr>
          <p:cNvSpPr txBox="1">
            <a:spLocks/>
          </p:cNvSpPr>
          <p:nvPr/>
        </p:nvSpPr>
        <p:spPr>
          <a:xfrm>
            <a:off x="415921" y="4645054"/>
            <a:ext cx="4023360" cy="1463278"/>
          </a:xfrm>
          <a:prstGeom prst="rect">
            <a:avLst/>
          </a:prstGeom>
        </p:spPr>
        <p:txBody>
          <a:bodyPr vert="horz" lIns="91440" tIns="45720" rIns="91440" bIns="45720" rtlCol="0" anchor="b">
            <a:normAutofit fontScale="6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br>
              <a:rPr lang="en-US" sz="5100" b="1" dirty="0">
                <a:solidFill>
                  <a:srgbClr val="0070C0"/>
                </a:solidFill>
                <a:latin typeface="Calibri" panose="020F0502020204030204" pitchFamily="34" charset="0"/>
                <a:cs typeface="Times New Roman" panose="02020603050405020304" pitchFamily="18" charset="0"/>
              </a:rPr>
            </a:br>
            <a:br>
              <a:rPr lang="en-US" sz="4800" dirty="0"/>
            </a:br>
            <a:br>
              <a:rPr lang="en-US" sz="4800" b="1" dirty="0"/>
            </a:br>
            <a:endParaRPr lang="en-US" sz="4800" b="1" dirty="0"/>
          </a:p>
        </p:txBody>
      </p:sp>
      <p:sp>
        <p:nvSpPr>
          <p:cNvPr id="5" name="TextBox 4">
            <a:extLst>
              <a:ext uri="{FF2B5EF4-FFF2-40B4-BE49-F238E27FC236}">
                <a16:creationId xmlns:a16="http://schemas.microsoft.com/office/drawing/2014/main" id="{E91EAA1C-7EC9-E572-AC4D-D1F9D8E15ACA}"/>
              </a:ext>
            </a:extLst>
          </p:cNvPr>
          <p:cNvSpPr txBox="1"/>
          <p:nvPr/>
        </p:nvSpPr>
        <p:spPr>
          <a:xfrm>
            <a:off x="5490457" y="771988"/>
            <a:ext cx="6220513" cy="4247317"/>
          </a:xfrm>
          <a:prstGeom prst="rect">
            <a:avLst/>
          </a:prstGeom>
          <a:noFill/>
        </p:spPr>
        <p:txBody>
          <a:bodyPr wrap="square">
            <a:spAutoFit/>
          </a:bodyPr>
          <a:lstStyle/>
          <a:p>
            <a:pPr algn="l" fontAlgn="base"/>
            <a:r>
              <a:rPr lang="en-US" b="0" i="0" dirty="0">
                <a:solidFill>
                  <a:srgbClr val="FFFFFF"/>
                </a:solidFill>
                <a:effectLst/>
                <a:latin typeface="Segoe UI" panose="020B0502040204020203" pitchFamily="34" charset="0"/>
              </a:rPr>
              <a:t>INTERFERENCE SUPERSEDES OBSTRUCTION</a:t>
            </a:r>
          </a:p>
          <a:p>
            <a:pPr algn="l" fontAlgn="base"/>
            <a:br>
              <a:rPr lang="en-US" dirty="0"/>
            </a:br>
            <a:r>
              <a:rPr lang="en-US" b="1" i="0" dirty="0">
                <a:solidFill>
                  <a:srgbClr val="000000"/>
                </a:solidFill>
                <a:effectLst/>
                <a:latin typeface="Segoe UI" panose="020B0502040204020203" pitchFamily="34" charset="0"/>
              </a:rPr>
              <a:t>8.6.10 SITUATION G:</a:t>
            </a:r>
            <a:endParaRPr lang="en-US" b="0" i="0" dirty="0">
              <a:solidFill>
                <a:srgbClr val="000000"/>
              </a:solidFill>
              <a:effectLst/>
              <a:latin typeface="Segoe UI" panose="020B0502040204020203" pitchFamily="34" charset="0"/>
            </a:endParaRPr>
          </a:p>
          <a:p>
            <a:pPr algn="l" fontAlgn="base"/>
            <a:br>
              <a:rPr lang="en-US" dirty="0"/>
            </a:br>
            <a:r>
              <a:rPr lang="en-US" b="0" i="0" dirty="0">
                <a:solidFill>
                  <a:srgbClr val="000000"/>
                </a:solidFill>
                <a:effectLst/>
                <a:latin typeface="Segoe UI" panose="020B0502040204020203" pitchFamily="34" charset="0"/>
              </a:rPr>
              <a:t>R1 on third base and R2 on second base. As B3 swings, F2's mitt is contacted by B3's bat. R2 is advancing, and interferes with F6's attempt to field the batted ball.</a:t>
            </a:r>
          </a:p>
          <a:p>
            <a:pPr algn="l" fontAlgn="base"/>
            <a:br>
              <a:rPr lang="en-US" dirty="0"/>
            </a:br>
            <a:r>
              <a:rPr lang="en-US" b="1" i="0" dirty="0">
                <a:solidFill>
                  <a:srgbClr val="000000"/>
                </a:solidFill>
                <a:effectLst/>
                <a:latin typeface="Segoe UI" panose="020B0502040204020203" pitchFamily="34" charset="0"/>
              </a:rPr>
              <a:t>RULING:</a:t>
            </a:r>
            <a:r>
              <a:rPr lang="en-US" b="0" i="0" dirty="0">
                <a:solidFill>
                  <a:srgbClr val="000000"/>
                </a:solidFill>
                <a:effectLst/>
                <a:latin typeface="Segoe UI" panose="020B0502040204020203" pitchFamily="34" charset="0"/>
              </a:rPr>
              <a:t> The catcher's obstruction resulted in a delayed dead ball and R2's interference resulted in an immediate dead ball. The enforcement of the interference penalty would have precedence over any obstruction. R2 is declared out, and R1 is returned to third base if R1 has not scored before the interference. B3 is awarded first base. (2-32, 5-1-1e, 8-4-3b, 8-6-10, 8-6-14 PENALTY)</a:t>
            </a:r>
          </a:p>
        </p:txBody>
      </p:sp>
      <p:sp>
        <p:nvSpPr>
          <p:cNvPr id="10" name="Title 1">
            <a:extLst>
              <a:ext uri="{FF2B5EF4-FFF2-40B4-BE49-F238E27FC236}">
                <a16:creationId xmlns:a16="http://schemas.microsoft.com/office/drawing/2014/main" id="{59706DBC-3262-0A4A-B9DE-9ADD698B55E1}"/>
              </a:ext>
            </a:extLst>
          </p:cNvPr>
          <p:cNvSpPr txBox="1">
            <a:spLocks/>
          </p:cNvSpPr>
          <p:nvPr/>
        </p:nvSpPr>
        <p:spPr>
          <a:xfrm>
            <a:off x="568321" y="4797454"/>
            <a:ext cx="4023360" cy="1463278"/>
          </a:xfrm>
          <a:prstGeom prst="rect">
            <a:avLst/>
          </a:prstGeom>
        </p:spPr>
        <p:txBody>
          <a:bodyPr vert="horz" lIns="91440" tIns="45720" rIns="91440" bIns="45720" rtlCol="0" anchor="b">
            <a:normAutofit fontScale="6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100" b="1" dirty="0">
                <a:solidFill>
                  <a:srgbClr val="0070C0"/>
                </a:solidFill>
                <a:latin typeface="Calibri" panose="020F0502020204030204" pitchFamily="34" charset="0"/>
                <a:cs typeface="Times New Roman" panose="02020603050405020304" pitchFamily="18" charset="0"/>
              </a:rPr>
              <a:t>Case Play</a:t>
            </a:r>
            <a:br>
              <a:rPr lang="en-US" sz="5100" b="1" dirty="0">
                <a:solidFill>
                  <a:srgbClr val="0070C0"/>
                </a:solidFill>
                <a:latin typeface="Calibri" panose="020F0502020204030204" pitchFamily="34" charset="0"/>
                <a:cs typeface="Times New Roman" panose="02020603050405020304" pitchFamily="18" charset="0"/>
              </a:rPr>
            </a:br>
            <a:br>
              <a:rPr lang="en-US" sz="4800" dirty="0"/>
            </a:br>
            <a:br>
              <a:rPr lang="en-US" sz="4800" b="1" dirty="0"/>
            </a:br>
            <a:endParaRPr lang="en-US" sz="4800" b="1" dirty="0"/>
          </a:p>
        </p:txBody>
      </p:sp>
    </p:spTree>
    <p:extLst>
      <p:ext uri="{BB962C8B-B14F-4D97-AF65-F5344CB8AC3E}">
        <p14:creationId xmlns:p14="http://schemas.microsoft.com/office/powerpoint/2010/main" val="364744672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0D01200-0224-43C5-AB38-FB4D16B73F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7239035-6C66-4796-A705-B8512C339BB7}"/>
              </a:ext>
            </a:extLst>
          </p:cNvPr>
          <p:cNvSpPr>
            <a:spLocks noGrp="1"/>
          </p:cNvSpPr>
          <p:nvPr>
            <p:ph type="title"/>
          </p:nvPr>
        </p:nvSpPr>
        <p:spPr>
          <a:xfrm>
            <a:off x="612648" y="1078992"/>
            <a:ext cx="6268770" cy="1536192"/>
          </a:xfrm>
        </p:spPr>
        <p:txBody>
          <a:bodyPr anchor="b">
            <a:normAutofit/>
          </a:bodyPr>
          <a:lstStyle/>
          <a:p>
            <a:r>
              <a:rPr lang="en-US" sz="5200" b="1"/>
              <a:t>Questions</a:t>
            </a:r>
          </a:p>
        </p:txBody>
      </p:sp>
      <p:sp>
        <p:nvSpPr>
          <p:cNvPr id="11" name="Rectangle 10">
            <a:extLst>
              <a:ext uri="{FF2B5EF4-FFF2-40B4-BE49-F238E27FC236}">
                <a16:creationId xmlns:a16="http://schemas.microsoft.com/office/drawing/2014/main" id="{728A44A4-A002-4A88-9FC9-1D0566C97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3202" y="363389"/>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3E7D5C7B-DD16-401B-85CE-4AAA2A4F51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8506" y="2935541"/>
            <a:ext cx="621792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7B2523B7-1500-4ACF-A674-C38806F8C263}"/>
              </a:ext>
            </a:extLst>
          </p:cNvPr>
          <p:cNvSpPr>
            <a:spLocks noGrp="1"/>
          </p:cNvSpPr>
          <p:nvPr>
            <p:ph idx="1"/>
          </p:nvPr>
        </p:nvSpPr>
        <p:spPr>
          <a:xfrm>
            <a:off x="612648" y="3355848"/>
            <a:ext cx="6268770" cy="2825496"/>
          </a:xfrm>
        </p:spPr>
        <p:txBody>
          <a:bodyPr>
            <a:normAutofit/>
          </a:bodyPr>
          <a:lstStyle/>
          <a:p>
            <a:pPr marL="0" indent="0">
              <a:buNone/>
            </a:pPr>
            <a:endParaRPr lang="en-US" sz="2200"/>
          </a:p>
          <a:p>
            <a:pPr marL="0" indent="0">
              <a:buNone/>
            </a:pPr>
            <a:endParaRPr lang="en-US" sz="2200"/>
          </a:p>
          <a:p>
            <a:pPr marL="0" indent="0">
              <a:buNone/>
            </a:pPr>
            <a:endParaRPr lang="en-US" sz="2200"/>
          </a:p>
          <a:p>
            <a:pPr marL="0" indent="0">
              <a:buNone/>
            </a:pPr>
            <a:endParaRPr lang="en-US" sz="2200">
              <a:latin typeface="Times New Roman" panose="02020603050405020304" pitchFamily="18" charset="0"/>
              <a:cs typeface="Times New Roman" panose="02020603050405020304" pitchFamily="18" charset="0"/>
            </a:endParaRPr>
          </a:p>
          <a:p>
            <a:pPr marL="0" indent="0">
              <a:buNone/>
            </a:pPr>
            <a:r>
              <a:rPr lang="en-US" sz="2200"/>
              <a:t>    </a:t>
            </a:r>
          </a:p>
        </p:txBody>
      </p:sp>
      <p:pic>
        <p:nvPicPr>
          <p:cNvPr id="4" name="Picture 2">
            <a:extLst>
              <a:ext uri="{FF2B5EF4-FFF2-40B4-BE49-F238E27FC236}">
                <a16:creationId xmlns:a16="http://schemas.microsoft.com/office/drawing/2014/main" id="{CFED9C51-4403-4FF5-B487-D1B9E974FA96}"/>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494066" y="1198050"/>
            <a:ext cx="4237686" cy="4386376"/>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44573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Post-Season Information</a:t>
            </a: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146395"/>
          </a:xfrm>
          <a:prstGeom prst="rect">
            <a:avLst/>
          </a:prstGeom>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Uniform &amp; Gear</a:t>
            </a:r>
            <a:br>
              <a:rPr lang="en-US" sz="4800" dirty="0"/>
            </a:br>
            <a:br>
              <a:rPr lang="en-US" sz="4800" b="1" dirty="0"/>
            </a:br>
            <a:endParaRPr lang="en-US" sz="4800" b="1" dirty="0"/>
          </a:p>
        </p:txBody>
      </p:sp>
      <p:sp>
        <p:nvSpPr>
          <p:cNvPr id="12" name="Rectangle 11">
            <a:extLst>
              <a:ext uri="{FF2B5EF4-FFF2-40B4-BE49-F238E27FC236}">
                <a16:creationId xmlns:a16="http://schemas.microsoft.com/office/drawing/2014/main" id="{664E9B6D-B271-4144-A2FE-93C9E4F4148E}"/>
              </a:ext>
            </a:extLst>
          </p:cNvPr>
          <p:cNvSpPr/>
          <p:nvPr/>
        </p:nvSpPr>
        <p:spPr>
          <a:xfrm>
            <a:off x="5108423" y="1319191"/>
            <a:ext cx="6756400" cy="4219617"/>
          </a:xfrm>
          <a:prstGeom prst="rect">
            <a:avLst/>
          </a:prstGeom>
        </p:spPr>
        <p:txBody>
          <a:bodyPr wrap="square">
            <a:spAutoFit/>
          </a:bodyPr>
          <a:lstStyle/>
          <a:p>
            <a:pPr>
              <a:lnSpc>
                <a:spcPct val="90000"/>
              </a:lnSpc>
              <a:defRPr/>
            </a:pPr>
            <a:r>
              <a:rPr lang="en-US" altLang="en-US" sz="4000" dirty="0"/>
              <a:t>Next make sure that your uniform and equipment are ready. If they’re not, then get them ready. Remember you might be going a long ways away to work the game(s) be prepared for this.</a:t>
            </a:r>
            <a:endParaRPr lang="en-US" altLang="en-US" dirty="0"/>
          </a:p>
          <a:p>
            <a:pPr>
              <a:lnSpc>
                <a:spcPct val="90000"/>
              </a:lnSpc>
              <a:defRPr/>
            </a:pPr>
            <a:endParaRPr lang="en-US" altLang="en-US" dirty="0"/>
          </a:p>
        </p:txBody>
      </p:sp>
    </p:spTree>
    <p:extLst>
      <p:ext uri="{BB962C8B-B14F-4D97-AF65-F5344CB8AC3E}">
        <p14:creationId xmlns:p14="http://schemas.microsoft.com/office/powerpoint/2010/main" val="32913568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Post-Season Information</a:t>
            </a: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146395"/>
          </a:xfrm>
          <a:prstGeom prst="rect">
            <a:avLst/>
          </a:prstGeom>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Travel Clothes</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95C4B7D0-D566-4B56-8675-F40AF277AC73}"/>
              </a:ext>
            </a:extLst>
          </p:cNvPr>
          <p:cNvSpPr/>
          <p:nvPr/>
        </p:nvSpPr>
        <p:spPr>
          <a:xfrm>
            <a:off x="5070323" y="444898"/>
            <a:ext cx="6756400" cy="6324808"/>
          </a:xfrm>
          <a:prstGeom prst="rect">
            <a:avLst/>
          </a:prstGeom>
        </p:spPr>
        <p:txBody>
          <a:bodyPr wrap="square">
            <a:spAutoFit/>
          </a:bodyPr>
          <a:lstStyle/>
          <a:p>
            <a:pPr>
              <a:lnSpc>
                <a:spcPct val="90000"/>
              </a:lnSpc>
              <a:defRPr/>
            </a:pPr>
            <a:r>
              <a:rPr lang="en-US" altLang="en-US" sz="3600" dirty="0"/>
              <a:t>We wear the following clothing to and from the contests that we officiate in the post-season.</a:t>
            </a:r>
          </a:p>
          <a:p>
            <a:pPr>
              <a:lnSpc>
                <a:spcPct val="90000"/>
              </a:lnSpc>
              <a:defRPr/>
            </a:pPr>
            <a:endParaRPr lang="en-US" altLang="en-US" sz="3600" dirty="0"/>
          </a:p>
          <a:p>
            <a:pPr marL="571500" indent="-571500">
              <a:lnSpc>
                <a:spcPct val="90000"/>
              </a:lnSpc>
              <a:buFontTx/>
              <a:buChar char="-"/>
              <a:defRPr/>
            </a:pPr>
            <a:r>
              <a:rPr lang="en-US" altLang="en-US" sz="3600" dirty="0"/>
              <a:t>Chapter Polo Shirt or another color if all crew is the same.</a:t>
            </a:r>
          </a:p>
          <a:p>
            <a:pPr marL="571500" indent="-571500">
              <a:lnSpc>
                <a:spcPct val="90000"/>
              </a:lnSpc>
              <a:buFontTx/>
              <a:buChar char="-"/>
              <a:defRPr/>
            </a:pPr>
            <a:r>
              <a:rPr lang="en-US" altLang="en-US" sz="3600" dirty="0"/>
              <a:t>Khaki or Black Dress Pants</a:t>
            </a:r>
          </a:p>
          <a:p>
            <a:pPr marL="571500" indent="-571500">
              <a:lnSpc>
                <a:spcPct val="90000"/>
              </a:lnSpc>
              <a:buFontTx/>
              <a:buChar char="-"/>
              <a:defRPr/>
            </a:pPr>
            <a:r>
              <a:rPr lang="en-US" altLang="en-US" sz="3600" dirty="0"/>
              <a:t>Business Casual Shoes</a:t>
            </a:r>
          </a:p>
          <a:p>
            <a:pPr marL="571500" indent="-571500">
              <a:lnSpc>
                <a:spcPct val="90000"/>
              </a:lnSpc>
              <a:buFontTx/>
              <a:buChar char="-"/>
              <a:defRPr/>
            </a:pPr>
            <a:endParaRPr lang="en-US" altLang="en-US" sz="3600" dirty="0"/>
          </a:p>
          <a:p>
            <a:pPr>
              <a:lnSpc>
                <a:spcPct val="90000"/>
              </a:lnSpc>
              <a:defRPr/>
            </a:pPr>
            <a:r>
              <a:rPr lang="en-US" altLang="en-US" sz="3600" dirty="0"/>
              <a:t>NOTE-- AT NO TIME ARE SHORTS CONSIDERED PART OF THE TRAVEL CLOTHING ATTIRE..</a:t>
            </a:r>
          </a:p>
          <a:p>
            <a:pPr>
              <a:lnSpc>
                <a:spcPct val="90000"/>
              </a:lnSpc>
              <a:defRPr/>
            </a:pPr>
            <a:endParaRPr lang="en-US" altLang="en-US" dirty="0"/>
          </a:p>
        </p:txBody>
      </p:sp>
    </p:spTree>
    <p:extLst>
      <p:ext uri="{BB962C8B-B14F-4D97-AF65-F5344CB8AC3E}">
        <p14:creationId xmlns:p14="http://schemas.microsoft.com/office/powerpoint/2010/main" val="3984611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Post-Season Information</a:t>
            </a: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146395"/>
          </a:xfrm>
          <a:prstGeom prst="rect">
            <a:avLst/>
          </a:prstGeom>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Crew Chief</a:t>
            </a:r>
            <a:br>
              <a:rPr lang="en-US" sz="4800" dirty="0"/>
            </a:br>
            <a:br>
              <a:rPr lang="en-US" sz="4800" b="1" dirty="0"/>
            </a:br>
            <a:endParaRPr lang="en-US" sz="4800" b="1" dirty="0"/>
          </a:p>
        </p:txBody>
      </p:sp>
      <p:sp>
        <p:nvSpPr>
          <p:cNvPr id="11" name="Rectangle 10">
            <a:extLst>
              <a:ext uri="{FF2B5EF4-FFF2-40B4-BE49-F238E27FC236}">
                <a16:creationId xmlns:a16="http://schemas.microsoft.com/office/drawing/2014/main" id="{77A91FDC-2B5D-41B1-9481-4202E29B1F0B}"/>
              </a:ext>
            </a:extLst>
          </p:cNvPr>
          <p:cNvSpPr/>
          <p:nvPr/>
        </p:nvSpPr>
        <p:spPr>
          <a:xfrm>
            <a:off x="5411649" y="516494"/>
            <a:ext cx="6596575" cy="6075509"/>
          </a:xfrm>
          <a:prstGeom prst="rect">
            <a:avLst/>
          </a:prstGeom>
        </p:spPr>
        <p:txBody>
          <a:bodyPr wrap="square">
            <a:spAutoFit/>
          </a:bodyPr>
          <a:lstStyle/>
          <a:p>
            <a:pPr>
              <a:lnSpc>
                <a:spcPct val="90000"/>
              </a:lnSpc>
              <a:defRPr/>
            </a:pPr>
            <a:r>
              <a:rPr lang="en-US" altLang="en-US" sz="3600" dirty="0"/>
              <a:t>Crew Chief is responsible for:</a:t>
            </a:r>
          </a:p>
          <a:p>
            <a:pPr>
              <a:lnSpc>
                <a:spcPct val="90000"/>
              </a:lnSpc>
              <a:defRPr/>
            </a:pPr>
            <a:r>
              <a:rPr lang="en-US" altLang="en-US" sz="3600" dirty="0"/>
              <a:t>- Contacting your fellow umpires and ensure all of you know..</a:t>
            </a:r>
          </a:p>
          <a:p>
            <a:pPr marL="742950" indent="-742950">
              <a:lnSpc>
                <a:spcPct val="90000"/>
              </a:lnSpc>
              <a:buAutoNum type="alphaLcPeriod"/>
              <a:defRPr/>
            </a:pPr>
            <a:r>
              <a:rPr lang="en-US" altLang="en-US" sz="3600" dirty="0"/>
              <a:t>Where your contest is</a:t>
            </a:r>
          </a:p>
          <a:p>
            <a:pPr marL="742950" indent="-742950">
              <a:lnSpc>
                <a:spcPct val="90000"/>
              </a:lnSpc>
              <a:buAutoNum type="alphaLcPeriod"/>
              <a:defRPr/>
            </a:pPr>
            <a:r>
              <a:rPr lang="en-US" altLang="en-US" sz="3600" dirty="0"/>
              <a:t>When your contest is</a:t>
            </a:r>
          </a:p>
          <a:p>
            <a:pPr marL="742950" indent="-742950">
              <a:lnSpc>
                <a:spcPct val="90000"/>
              </a:lnSpc>
              <a:buAutoNum type="alphaLcPeriod"/>
              <a:defRPr/>
            </a:pPr>
            <a:r>
              <a:rPr lang="en-US" altLang="en-US" sz="3600" dirty="0"/>
              <a:t>What time you will meet at the contest site</a:t>
            </a:r>
          </a:p>
          <a:p>
            <a:pPr marL="742950" indent="-742950">
              <a:lnSpc>
                <a:spcPct val="90000"/>
              </a:lnSpc>
              <a:buAutoNum type="alphaLcPeriod"/>
              <a:defRPr/>
            </a:pPr>
            <a:r>
              <a:rPr lang="en-US" altLang="en-US" sz="3600" dirty="0"/>
              <a:t>Whether or not you will ride together</a:t>
            </a:r>
          </a:p>
          <a:p>
            <a:pPr marL="742950" indent="-742950">
              <a:lnSpc>
                <a:spcPct val="90000"/>
              </a:lnSpc>
              <a:buAutoNum type="alphaLcPeriod"/>
              <a:defRPr/>
            </a:pPr>
            <a:r>
              <a:rPr lang="en-US" altLang="en-US" sz="3600" dirty="0"/>
              <a:t>What travel uniform you will wear</a:t>
            </a:r>
          </a:p>
          <a:p>
            <a:pPr marL="400050" lvl="1" indent="0">
              <a:lnSpc>
                <a:spcPct val="90000"/>
              </a:lnSpc>
              <a:buClr>
                <a:srgbClr val="CCFF33"/>
              </a:buClr>
              <a:buSzPct val="125000"/>
              <a:buFontTx/>
              <a:buNone/>
              <a:defRPr/>
            </a:pPr>
            <a:endParaRPr lang="en-US" altLang="en-US" dirty="0"/>
          </a:p>
          <a:p>
            <a:pPr>
              <a:lnSpc>
                <a:spcPct val="90000"/>
              </a:lnSpc>
              <a:defRPr/>
            </a:pPr>
            <a:endParaRPr lang="en-US" altLang="en-US" dirty="0"/>
          </a:p>
        </p:txBody>
      </p:sp>
    </p:spTree>
    <p:extLst>
      <p:ext uri="{BB962C8B-B14F-4D97-AF65-F5344CB8AC3E}">
        <p14:creationId xmlns:p14="http://schemas.microsoft.com/office/powerpoint/2010/main" val="748622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Post-Season Information</a:t>
            </a: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146395"/>
          </a:xfrm>
          <a:prstGeom prst="rect">
            <a:avLst/>
          </a:prstGeom>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Crew Chief</a:t>
            </a:r>
            <a:br>
              <a:rPr lang="en-US" sz="4800" dirty="0"/>
            </a:br>
            <a:br>
              <a:rPr lang="en-US" sz="4800" b="1" dirty="0"/>
            </a:br>
            <a:endParaRPr lang="en-US" sz="4800" b="1" dirty="0"/>
          </a:p>
        </p:txBody>
      </p:sp>
      <p:sp>
        <p:nvSpPr>
          <p:cNvPr id="11" name="Rectangle 10">
            <a:extLst>
              <a:ext uri="{FF2B5EF4-FFF2-40B4-BE49-F238E27FC236}">
                <a16:creationId xmlns:a16="http://schemas.microsoft.com/office/drawing/2014/main" id="{77A91FDC-2B5D-41B1-9481-4202E29B1F0B}"/>
              </a:ext>
            </a:extLst>
          </p:cNvPr>
          <p:cNvSpPr/>
          <p:nvPr/>
        </p:nvSpPr>
        <p:spPr>
          <a:xfrm>
            <a:off x="5277236" y="1014493"/>
            <a:ext cx="6596575" cy="5826210"/>
          </a:xfrm>
          <a:prstGeom prst="rect">
            <a:avLst/>
          </a:prstGeom>
        </p:spPr>
        <p:txBody>
          <a:bodyPr wrap="square">
            <a:spAutoFit/>
          </a:bodyPr>
          <a:lstStyle/>
          <a:p>
            <a:pPr>
              <a:lnSpc>
                <a:spcPct val="90000"/>
              </a:lnSpc>
              <a:defRPr/>
            </a:pPr>
            <a:r>
              <a:rPr lang="en-US" altLang="en-US" sz="3600" dirty="0"/>
              <a:t>Crew Chief is responsible for:</a:t>
            </a:r>
          </a:p>
          <a:p>
            <a:pPr>
              <a:lnSpc>
                <a:spcPct val="90000"/>
              </a:lnSpc>
              <a:defRPr/>
            </a:pPr>
            <a:endParaRPr lang="en-US" altLang="en-US" sz="3600" dirty="0"/>
          </a:p>
          <a:p>
            <a:pPr>
              <a:lnSpc>
                <a:spcPct val="90000"/>
              </a:lnSpc>
              <a:defRPr/>
            </a:pPr>
            <a:r>
              <a:rPr lang="en-US" altLang="en-US" sz="3600" dirty="0"/>
              <a:t>Being in contact with the coach(s) in case of weather, other delays or changes to the location or time. If you are already in route to one location and it's changed to another. Chasing fields can become a necessity in the post season get ready for it</a:t>
            </a:r>
          </a:p>
          <a:p>
            <a:pPr>
              <a:lnSpc>
                <a:spcPct val="90000"/>
              </a:lnSpc>
              <a:defRPr/>
            </a:pPr>
            <a:r>
              <a:rPr lang="en-US" altLang="en-US" sz="3600" dirty="0"/>
              <a:t> </a:t>
            </a:r>
            <a:endParaRPr lang="en-US" altLang="en-US" dirty="0"/>
          </a:p>
          <a:p>
            <a:pPr>
              <a:lnSpc>
                <a:spcPct val="90000"/>
              </a:lnSpc>
              <a:defRPr/>
            </a:pPr>
            <a:endParaRPr lang="en-US" altLang="en-US" dirty="0"/>
          </a:p>
        </p:txBody>
      </p:sp>
    </p:spTree>
    <p:extLst>
      <p:ext uri="{BB962C8B-B14F-4D97-AF65-F5344CB8AC3E}">
        <p14:creationId xmlns:p14="http://schemas.microsoft.com/office/powerpoint/2010/main" val="10455448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Post-Season Information</a:t>
            </a: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146395"/>
          </a:xfrm>
          <a:prstGeom prst="rect">
            <a:avLst/>
          </a:prstGeom>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Crew Chief</a:t>
            </a:r>
            <a:br>
              <a:rPr lang="en-US" sz="4800" dirty="0"/>
            </a:br>
            <a:br>
              <a:rPr lang="en-US" sz="4800" b="1" dirty="0"/>
            </a:br>
            <a:endParaRPr lang="en-US" sz="4800" b="1" dirty="0"/>
          </a:p>
        </p:txBody>
      </p:sp>
      <p:sp>
        <p:nvSpPr>
          <p:cNvPr id="11" name="Rectangle 10">
            <a:extLst>
              <a:ext uri="{FF2B5EF4-FFF2-40B4-BE49-F238E27FC236}">
                <a16:creationId xmlns:a16="http://schemas.microsoft.com/office/drawing/2014/main" id="{77A91FDC-2B5D-41B1-9481-4202E29B1F0B}"/>
              </a:ext>
            </a:extLst>
          </p:cNvPr>
          <p:cNvSpPr/>
          <p:nvPr/>
        </p:nvSpPr>
        <p:spPr>
          <a:xfrm>
            <a:off x="5277236" y="1263792"/>
            <a:ext cx="6596575" cy="4829014"/>
          </a:xfrm>
          <a:prstGeom prst="rect">
            <a:avLst/>
          </a:prstGeom>
        </p:spPr>
        <p:txBody>
          <a:bodyPr wrap="square">
            <a:spAutoFit/>
          </a:bodyPr>
          <a:lstStyle/>
          <a:p>
            <a:pPr>
              <a:lnSpc>
                <a:spcPct val="90000"/>
              </a:lnSpc>
              <a:defRPr/>
            </a:pPr>
            <a:r>
              <a:rPr lang="en-US" altLang="en-US" sz="3600" dirty="0"/>
              <a:t>Crew Chief is responsible for:</a:t>
            </a:r>
          </a:p>
          <a:p>
            <a:pPr>
              <a:lnSpc>
                <a:spcPct val="90000"/>
              </a:lnSpc>
              <a:defRPr/>
            </a:pPr>
            <a:endParaRPr lang="en-US" altLang="en-US" sz="3600" dirty="0"/>
          </a:p>
          <a:p>
            <a:pPr>
              <a:lnSpc>
                <a:spcPct val="90000"/>
              </a:lnSpc>
              <a:defRPr/>
            </a:pPr>
            <a:r>
              <a:rPr lang="en-US" altLang="en-US" sz="3600" dirty="0"/>
              <a:t>Relaying information to the crew in the most expedient way possible and ensure all are updated. Also make sure the chapter leadership knows what is going on as well.</a:t>
            </a:r>
          </a:p>
          <a:p>
            <a:pPr>
              <a:lnSpc>
                <a:spcPct val="90000"/>
              </a:lnSpc>
              <a:defRPr/>
            </a:pPr>
            <a:r>
              <a:rPr lang="en-US" altLang="en-US" sz="3600" dirty="0"/>
              <a:t> </a:t>
            </a:r>
            <a:endParaRPr lang="en-US" altLang="en-US" dirty="0"/>
          </a:p>
          <a:p>
            <a:pPr>
              <a:lnSpc>
                <a:spcPct val="90000"/>
              </a:lnSpc>
              <a:defRPr/>
            </a:pPr>
            <a:endParaRPr lang="en-US" altLang="en-US" dirty="0"/>
          </a:p>
        </p:txBody>
      </p:sp>
    </p:spTree>
    <p:extLst>
      <p:ext uri="{BB962C8B-B14F-4D97-AF65-F5344CB8AC3E}">
        <p14:creationId xmlns:p14="http://schemas.microsoft.com/office/powerpoint/2010/main" val="21351365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2584</TotalTime>
  <Words>3567</Words>
  <Application>Microsoft Office PowerPoint</Application>
  <PresentationFormat>Widescreen</PresentationFormat>
  <Paragraphs>413</Paragraphs>
  <Slides>46</Slides>
  <Notes>46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46</vt:i4>
      </vt:variant>
    </vt:vector>
  </HeadingPairs>
  <TitlesOfParts>
    <vt:vector size="53" baseType="lpstr">
      <vt:lpstr>Arial</vt:lpstr>
      <vt:lpstr>Calibri</vt:lpstr>
      <vt:lpstr>Calibri Light</vt:lpstr>
      <vt:lpstr>inherit</vt:lpstr>
      <vt:lpstr>Segoe UI</vt:lpstr>
      <vt:lpstr>Times New Roman</vt:lpstr>
      <vt:lpstr>Office Theme</vt:lpstr>
      <vt:lpstr>Tyler  Lonestar        Chapter   </vt:lpstr>
      <vt:lpstr>Post-Season Information  </vt:lpstr>
      <vt:lpstr>Post-Season Information  </vt:lpstr>
      <vt:lpstr>Post-Season Information  </vt:lpstr>
      <vt:lpstr>Post-Season Information  </vt:lpstr>
      <vt:lpstr>Post-Season Information  </vt:lpstr>
      <vt:lpstr>Post-Season Information  </vt:lpstr>
      <vt:lpstr>Post-Season Information  </vt:lpstr>
      <vt:lpstr>Post-Season Information  </vt:lpstr>
      <vt:lpstr>Post-Season Information  </vt:lpstr>
      <vt:lpstr>Post-Season Information  </vt:lpstr>
      <vt:lpstr>Post-Season Information  </vt:lpstr>
      <vt:lpstr>Post-Season Information  </vt:lpstr>
      <vt:lpstr>Post-Season Information  </vt:lpstr>
      <vt:lpstr>Post-Season Information  </vt:lpstr>
      <vt:lpstr>Post-Season Information  </vt:lpstr>
      <vt:lpstr>Post-Season Information  </vt:lpstr>
      <vt:lpstr>Post-Season Information  </vt:lpstr>
      <vt:lpstr>Post-Season Information  </vt:lpstr>
      <vt:lpstr>Appeals   </vt:lpstr>
      <vt:lpstr>Appeals   </vt:lpstr>
      <vt:lpstr>Appeals   </vt:lpstr>
      <vt:lpstr>Appeals   </vt:lpstr>
      <vt:lpstr>Appeals   </vt:lpstr>
      <vt:lpstr>Appeals   </vt:lpstr>
      <vt:lpstr>Appeals   </vt:lpstr>
      <vt:lpstr>Appeals   </vt:lpstr>
      <vt:lpstr>Appeals   </vt:lpstr>
      <vt:lpstr>Interference   </vt:lpstr>
      <vt:lpstr>Interference   </vt:lpstr>
      <vt:lpstr>Interference (Obstruction)   </vt:lpstr>
      <vt:lpstr>Interference   </vt:lpstr>
      <vt:lpstr>Interference   </vt:lpstr>
      <vt:lpstr>Interference   </vt:lpstr>
      <vt:lpstr>Interference   </vt:lpstr>
      <vt:lpstr>Interference   </vt:lpstr>
      <vt:lpstr>Interference   </vt:lpstr>
      <vt:lpstr>Interference   </vt:lpstr>
      <vt:lpstr>Interference   </vt:lpstr>
      <vt:lpstr>Interference   </vt:lpstr>
      <vt:lpstr>Interference   </vt:lpstr>
      <vt:lpstr>Interference   </vt:lpstr>
      <vt:lpstr>Interference   </vt:lpstr>
      <vt:lpstr>Interference   </vt:lpstr>
      <vt:lpstr>Interference Supersedes Obstruction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Umpire Training</dc:title>
  <dc:creator>Tom Cremeans</dc:creator>
  <cp:lastModifiedBy>Kevin Hollowell</cp:lastModifiedBy>
  <cp:revision>115</cp:revision>
  <cp:lastPrinted>2023-04-19T20:57:46Z</cp:lastPrinted>
  <dcterms:created xsi:type="dcterms:W3CDTF">2021-12-07T19:03:27Z</dcterms:created>
  <dcterms:modified xsi:type="dcterms:W3CDTF">2023-04-21T14:57:02Z</dcterms:modified>
</cp:coreProperties>
</file>