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60" r:id="rId2"/>
    <p:sldId id="368" r:id="rId3"/>
    <p:sldId id="381" r:id="rId4"/>
    <p:sldId id="382" r:id="rId5"/>
    <p:sldId id="383" r:id="rId6"/>
    <p:sldId id="384" r:id="rId7"/>
    <p:sldId id="385" r:id="rId8"/>
    <p:sldId id="386" r:id="rId9"/>
    <p:sldId id="389" r:id="rId10"/>
    <p:sldId id="387" r:id="rId11"/>
    <p:sldId id="388" r:id="rId12"/>
    <p:sldId id="390" r:id="rId13"/>
    <p:sldId id="391" r:id="rId14"/>
    <p:sldId id="392" r:id="rId15"/>
    <p:sldId id="408" r:id="rId16"/>
    <p:sldId id="410" r:id="rId17"/>
    <p:sldId id="393" r:id="rId18"/>
    <p:sldId id="409"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274"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369" autoAdjust="0"/>
  </p:normalViewPr>
  <p:slideViewPr>
    <p:cSldViewPr snapToGrid="0">
      <p:cViewPr varScale="1">
        <p:scale>
          <a:sx n="75" d="100"/>
          <a:sy n="75"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DD79FBF-58CD-47C8-92C2-64BBE1A4B727}" type="datetimeFigureOut">
              <a:rPr lang="en-US" smtClean="0"/>
              <a:t>3/20/2022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25514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10</a:t>
            </a:fld>
            <a:endParaRPr lang="en-US"/>
          </a:p>
        </p:txBody>
      </p:sp>
    </p:spTree>
    <p:extLst>
      <p:ext uri="{BB962C8B-B14F-4D97-AF65-F5344CB8AC3E}">
        <p14:creationId xmlns:p14="http://schemas.microsoft.com/office/powerpoint/2010/main" val="258305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11</a:t>
            </a:fld>
            <a:endParaRPr lang="en-US"/>
          </a:p>
        </p:txBody>
      </p:sp>
    </p:spTree>
    <p:extLst>
      <p:ext uri="{BB962C8B-B14F-4D97-AF65-F5344CB8AC3E}">
        <p14:creationId xmlns:p14="http://schemas.microsoft.com/office/powerpoint/2010/main" val="159683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12</a:t>
            </a:fld>
            <a:endParaRPr lang="en-US"/>
          </a:p>
        </p:txBody>
      </p:sp>
    </p:spTree>
    <p:extLst>
      <p:ext uri="{BB962C8B-B14F-4D97-AF65-F5344CB8AC3E}">
        <p14:creationId xmlns:p14="http://schemas.microsoft.com/office/powerpoint/2010/main" val="290137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13</a:t>
            </a:fld>
            <a:endParaRPr lang="en-US"/>
          </a:p>
        </p:txBody>
      </p:sp>
    </p:spTree>
    <p:extLst>
      <p:ext uri="{BB962C8B-B14F-4D97-AF65-F5344CB8AC3E}">
        <p14:creationId xmlns:p14="http://schemas.microsoft.com/office/powerpoint/2010/main" val="403653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14</a:t>
            </a:fld>
            <a:endParaRPr lang="en-US"/>
          </a:p>
        </p:txBody>
      </p:sp>
    </p:spTree>
    <p:extLst>
      <p:ext uri="{BB962C8B-B14F-4D97-AF65-F5344CB8AC3E}">
        <p14:creationId xmlns:p14="http://schemas.microsoft.com/office/powerpoint/2010/main" val="1229586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15</a:t>
            </a:fld>
            <a:endParaRPr lang="en-US"/>
          </a:p>
        </p:txBody>
      </p:sp>
    </p:spTree>
    <p:extLst>
      <p:ext uri="{BB962C8B-B14F-4D97-AF65-F5344CB8AC3E}">
        <p14:creationId xmlns:p14="http://schemas.microsoft.com/office/powerpoint/2010/main" val="275102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16</a:t>
            </a:fld>
            <a:endParaRPr lang="en-US"/>
          </a:p>
        </p:txBody>
      </p:sp>
    </p:spTree>
    <p:extLst>
      <p:ext uri="{BB962C8B-B14F-4D97-AF65-F5344CB8AC3E}">
        <p14:creationId xmlns:p14="http://schemas.microsoft.com/office/powerpoint/2010/main" val="4060102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17</a:t>
            </a:fld>
            <a:endParaRPr lang="en-US"/>
          </a:p>
        </p:txBody>
      </p:sp>
    </p:spTree>
    <p:extLst>
      <p:ext uri="{BB962C8B-B14F-4D97-AF65-F5344CB8AC3E}">
        <p14:creationId xmlns:p14="http://schemas.microsoft.com/office/powerpoint/2010/main" val="65122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18</a:t>
            </a:fld>
            <a:endParaRPr lang="en-US"/>
          </a:p>
        </p:txBody>
      </p:sp>
    </p:spTree>
    <p:extLst>
      <p:ext uri="{BB962C8B-B14F-4D97-AF65-F5344CB8AC3E}">
        <p14:creationId xmlns:p14="http://schemas.microsoft.com/office/powerpoint/2010/main" val="71533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19</a:t>
            </a:fld>
            <a:endParaRPr lang="en-US"/>
          </a:p>
        </p:txBody>
      </p:sp>
    </p:spTree>
    <p:extLst>
      <p:ext uri="{BB962C8B-B14F-4D97-AF65-F5344CB8AC3E}">
        <p14:creationId xmlns:p14="http://schemas.microsoft.com/office/powerpoint/2010/main" val="312281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a:t>
            </a:fld>
            <a:endParaRPr lang="en-US"/>
          </a:p>
        </p:txBody>
      </p:sp>
    </p:spTree>
    <p:extLst>
      <p:ext uri="{BB962C8B-B14F-4D97-AF65-F5344CB8AC3E}">
        <p14:creationId xmlns:p14="http://schemas.microsoft.com/office/powerpoint/2010/main" val="296587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20</a:t>
            </a:fld>
            <a:endParaRPr lang="en-US"/>
          </a:p>
        </p:txBody>
      </p:sp>
    </p:spTree>
    <p:extLst>
      <p:ext uri="{BB962C8B-B14F-4D97-AF65-F5344CB8AC3E}">
        <p14:creationId xmlns:p14="http://schemas.microsoft.com/office/powerpoint/2010/main" val="308887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21</a:t>
            </a:fld>
            <a:endParaRPr lang="en-US"/>
          </a:p>
        </p:txBody>
      </p:sp>
    </p:spTree>
    <p:extLst>
      <p:ext uri="{BB962C8B-B14F-4D97-AF65-F5344CB8AC3E}">
        <p14:creationId xmlns:p14="http://schemas.microsoft.com/office/powerpoint/2010/main" val="3286305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22</a:t>
            </a:fld>
            <a:endParaRPr lang="en-US"/>
          </a:p>
        </p:txBody>
      </p:sp>
    </p:spTree>
    <p:extLst>
      <p:ext uri="{BB962C8B-B14F-4D97-AF65-F5344CB8AC3E}">
        <p14:creationId xmlns:p14="http://schemas.microsoft.com/office/powerpoint/2010/main" val="3817741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23</a:t>
            </a:fld>
            <a:endParaRPr lang="en-US"/>
          </a:p>
        </p:txBody>
      </p:sp>
    </p:spTree>
    <p:extLst>
      <p:ext uri="{BB962C8B-B14F-4D97-AF65-F5344CB8AC3E}">
        <p14:creationId xmlns:p14="http://schemas.microsoft.com/office/powerpoint/2010/main" val="53449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24</a:t>
            </a:fld>
            <a:endParaRPr lang="en-US"/>
          </a:p>
        </p:txBody>
      </p:sp>
    </p:spTree>
    <p:extLst>
      <p:ext uri="{BB962C8B-B14F-4D97-AF65-F5344CB8AC3E}">
        <p14:creationId xmlns:p14="http://schemas.microsoft.com/office/powerpoint/2010/main" val="4239276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25</a:t>
            </a:fld>
            <a:endParaRPr lang="en-US"/>
          </a:p>
        </p:txBody>
      </p:sp>
    </p:spTree>
    <p:extLst>
      <p:ext uri="{BB962C8B-B14F-4D97-AF65-F5344CB8AC3E}">
        <p14:creationId xmlns:p14="http://schemas.microsoft.com/office/powerpoint/2010/main" val="976376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26</a:t>
            </a:fld>
            <a:endParaRPr lang="en-US"/>
          </a:p>
        </p:txBody>
      </p:sp>
    </p:spTree>
    <p:extLst>
      <p:ext uri="{BB962C8B-B14F-4D97-AF65-F5344CB8AC3E}">
        <p14:creationId xmlns:p14="http://schemas.microsoft.com/office/powerpoint/2010/main" val="1209098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27</a:t>
            </a:fld>
            <a:endParaRPr lang="en-US"/>
          </a:p>
        </p:txBody>
      </p:sp>
    </p:spTree>
    <p:extLst>
      <p:ext uri="{BB962C8B-B14F-4D97-AF65-F5344CB8AC3E}">
        <p14:creationId xmlns:p14="http://schemas.microsoft.com/office/powerpoint/2010/main" val="1137188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28</a:t>
            </a:fld>
            <a:endParaRPr lang="en-US"/>
          </a:p>
        </p:txBody>
      </p:sp>
    </p:spTree>
    <p:extLst>
      <p:ext uri="{BB962C8B-B14F-4D97-AF65-F5344CB8AC3E}">
        <p14:creationId xmlns:p14="http://schemas.microsoft.com/office/powerpoint/2010/main" val="453143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29</a:t>
            </a:fld>
            <a:endParaRPr lang="en-US"/>
          </a:p>
        </p:txBody>
      </p:sp>
    </p:spTree>
    <p:extLst>
      <p:ext uri="{BB962C8B-B14F-4D97-AF65-F5344CB8AC3E}">
        <p14:creationId xmlns:p14="http://schemas.microsoft.com/office/powerpoint/2010/main" val="53709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a:t>
            </a:fld>
            <a:endParaRPr lang="en-US"/>
          </a:p>
        </p:txBody>
      </p:sp>
    </p:spTree>
    <p:extLst>
      <p:ext uri="{BB962C8B-B14F-4D97-AF65-F5344CB8AC3E}">
        <p14:creationId xmlns:p14="http://schemas.microsoft.com/office/powerpoint/2010/main" val="343237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30</a:t>
            </a:fld>
            <a:endParaRPr lang="en-US"/>
          </a:p>
        </p:txBody>
      </p:sp>
    </p:spTree>
    <p:extLst>
      <p:ext uri="{BB962C8B-B14F-4D97-AF65-F5344CB8AC3E}">
        <p14:creationId xmlns:p14="http://schemas.microsoft.com/office/powerpoint/2010/main" val="2816803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31</a:t>
            </a:fld>
            <a:endParaRPr lang="en-US"/>
          </a:p>
        </p:txBody>
      </p:sp>
    </p:spTree>
    <p:extLst>
      <p:ext uri="{BB962C8B-B14F-4D97-AF65-F5344CB8AC3E}">
        <p14:creationId xmlns:p14="http://schemas.microsoft.com/office/powerpoint/2010/main" val="350210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32</a:t>
            </a:fld>
            <a:endParaRPr lang="en-US"/>
          </a:p>
        </p:txBody>
      </p:sp>
    </p:spTree>
    <p:extLst>
      <p:ext uri="{BB962C8B-B14F-4D97-AF65-F5344CB8AC3E}">
        <p14:creationId xmlns:p14="http://schemas.microsoft.com/office/powerpoint/2010/main" val="3582962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33</a:t>
            </a:fld>
            <a:endParaRPr lang="en-US"/>
          </a:p>
        </p:txBody>
      </p:sp>
    </p:spTree>
    <p:extLst>
      <p:ext uri="{BB962C8B-B14F-4D97-AF65-F5344CB8AC3E}">
        <p14:creationId xmlns:p14="http://schemas.microsoft.com/office/powerpoint/2010/main" val="68751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a:t>
            </a:fld>
            <a:endParaRPr lang="en-US"/>
          </a:p>
        </p:txBody>
      </p:sp>
    </p:spTree>
    <p:extLst>
      <p:ext uri="{BB962C8B-B14F-4D97-AF65-F5344CB8AC3E}">
        <p14:creationId xmlns:p14="http://schemas.microsoft.com/office/powerpoint/2010/main" val="221163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5</a:t>
            </a:fld>
            <a:endParaRPr lang="en-US"/>
          </a:p>
        </p:txBody>
      </p:sp>
    </p:spTree>
    <p:extLst>
      <p:ext uri="{BB962C8B-B14F-4D97-AF65-F5344CB8AC3E}">
        <p14:creationId xmlns:p14="http://schemas.microsoft.com/office/powerpoint/2010/main" val="68612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6</a:t>
            </a:fld>
            <a:endParaRPr lang="en-US"/>
          </a:p>
        </p:txBody>
      </p:sp>
    </p:spTree>
    <p:extLst>
      <p:ext uri="{BB962C8B-B14F-4D97-AF65-F5344CB8AC3E}">
        <p14:creationId xmlns:p14="http://schemas.microsoft.com/office/powerpoint/2010/main" val="28038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7</a:t>
            </a:fld>
            <a:endParaRPr lang="en-US"/>
          </a:p>
        </p:txBody>
      </p:sp>
    </p:spTree>
    <p:extLst>
      <p:ext uri="{BB962C8B-B14F-4D97-AF65-F5344CB8AC3E}">
        <p14:creationId xmlns:p14="http://schemas.microsoft.com/office/powerpoint/2010/main" val="411810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8</a:t>
            </a:fld>
            <a:endParaRPr lang="en-US"/>
          </a:p>
        </p:txBody>
      </p:sp>
    </p:spTree>
    <p:extLst>
      <p:ext uri="{BB962C8B-B14F-4D97-AF65-F5344CB8AC3E}">
        <p14:creationId xmlns:p14="http://schemas.microsoft.com/office/powerpoint/2010/main" val="393558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9</a:t>
            </a:fld>
            <a:endParaRPr lang="en-US"/>
          </a:p>
        </p:txBody>
      </p:sp>
    </p:spTree>
    <p:extLst>
      <p:ext uri="{BB962C8B-B14F-4D97-AF65-F5344CB8AC3E}">
        <p14:creationId xmlns:p14="http://schemas.microsoft.com/office/powerpoint/2010/main" val="235770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3/20/2022</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3/20/2022</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4" y="2051797"/>
            <a:ext cx="4939166" cy="320413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0070C0"/>
                </a:solidFill>
                <a:latin typeface="Calibri" panose="020F0502020204030204" pitchFamily="34" charset="0"/>
                <a:cs typeface="Times New Roman" panose="02020603050405020304" pitchFamily="18" charset="0"/>
              </a:rPr>
              <a:t>Post Season Information &amp; 3 Person Mechanics</a:t>
            </a:r>
          </a:p>
          <a:p>
            <a:endParaRPr lang="en-US" sz="4800" dirty="0"/>
          </a:p>
          <a:p>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March 20, 2022</a:t>
            </a:r>
          </a:p>
          <a:p>
            <a:r>
              <a:rPr lang="en-US" sz="4000" b="1" dirty="0"/>
              <a:t>General Meeting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3"/>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277236" y="1175878"/>
            <a:ext cx="6596575" cy="4829014"/>
          </a:xfrm>
          <a:prstGeom prst="rect">
            <a:avLst/>
          </a:prstGeom>
        </p:spPr>
        <p:txBody>
          <a:bodyPr wrap="square">
            <a:spAutoFit/>
          </a:bodyPr>
          <a:lstStyle/>
          <a:p>
            <a:pPr>
              <a:lnSpc>
                <a:spcPct val="90000"/>
              </a:lnSpc>
              <a:defRPr/>
            </a:pPr>
            <a:r>
              <a:rPr lang="en-US" altLang="en-US" sz="3600" dirty="0"/>
              <a:t>Crew Chief is responsible for:</a:t>
            </a:r>
          </a:p>
          <a:p>
            <a:pPr>
              <a:lnSpc>
                <a:spcPct val="90000"/>
              </a:lnSpc>
              <a:defRPr/>
            </a:pPr>
            <a:endParaRPr lang="en-US" altLang="en-US" sz="3600" dirty="0"/>
          </a:p>
          <a:p>
            <a:pPr>
              <a:lnSpc>
                <a:spcPct val="90000"/>
              </a:lnSpc>
              <a:defRPr/>
            </a:pPr>
            <a:r>
              <a:rPr lang="en-US" altLang="en-US" sz="3600" dirty="0"/>
              <a:t>Gathering and reviewing pay sheets and W9’s of your crew prior to submitting them to the coach(s) or the Game site administrator depending on how its being run.</a:t>
            </a:r>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89195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TASO Game ending Scenarios</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32662" y="731713"/>
            <a:ext cx="6596575" cy="6823406"/>
          </a:xfrm>
          <a:prstGeom prst="rect">
            <a:avLst/>
          </a:prstGeom>
        </p:spPr>
        <p:txBody>
          <a:bodyPr wrap="square">
            <a:spAutoFit/>
          </a:bodyPr>
          <a:lstStyle/>
          <a:p>
            <a:pPr>
              <a:lnSpc>
                <a:spcPct val="90000"/>
              </a:lnSpc>
              <a:defRPr/>
            </a:pPr>
            <a:r>
              <a:rPr lang="en-US" altLang="en-US" sz="3600" dirty="0"/>
              <a:t>Beginning with Warm-Up Games and Play-In Games their will be several changes from the regular season.</a:t>
            </a:r>
          </a:p>
          <a:p>
            <a:pPr>
              <a:lnSpc>
                <a:spcPct val="90000"/>
              </a:lnSpc>
              <a:defRPr/>
            </a:pPr>
            <a:endParaRPr lang="en-US" altLang="en-US" sz="3600" dirty="0"/>
          </a:p>
          <a:p>
            <a:pPr>
              <a:lnSpc>
                <a:spcPct val="90000"/>
              </a:lnSpc>
              <a:defRPr/>
            </a:pPr>
            <a:r>
              <a:rPr lang="en-US" altLang="en-US" sz="3600" dirty="0"/>
              <a:t>Championship Play (Post-Season)</a:t>
            </a:r>
          </a:p>
          <a:p>
            <a:pPr>
              <a:lnSpc>
                <a:spcPct val="90000"/>
              </a:lnSpc>
              <a:defRPr/>
            </a:pPr>
            <a:r>
              <a:rPr lang="en-US" altLang="en-US" sz="3600" dirty="0"/>
              <a:t>10 Runs after 5 Innings.</a:t>
            </a:r>
          </a:p>
          <a:p>
            <a:pPr>
              <a:lnSpc>
                <a:spcPct val="90000"/>
              </a:lnSpc>
              <a:defRPr/>
            </a:pPr>
            <a:endParaRPr lang="en-US" altLang="en-US" sz="3600" dirty="0"/>
          </a:p>
          <a:p>
            <a:pPr>
              <a:lnSpc>
                <a:spcPct val="90000"/>
              </a:lnSpc>
              <a:defRPr/>
            </a:pPr>
            <a:r>
              <a:rPr lang="en-US" altLang="en-US" sz="3600" dirty="0"/>
              <a:t>AT NO TIME WILL YOU COMPLETE A GAME USING THE ITB RULE.. Or any other Run Rule Scenarios…</a:t>
            </a:r>
          </a:p>
          <a:p>
            <a:pPr>
              <a:lnSpc>
                <a:spcPct val="90000"/>
              </a:lnSpc>
              <a:defRPr/>
            </a:pPr>
            <a:endParaRPr lang="en-US" altLang="en-US" sz="3600" dirty="0"/>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7657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TASO Game ending Scenarios</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32662" y="1371600"/>
            <a:ext cx="6596575" cy="5327612"/>
          </a:xfrm>
          <a:prstGeom prst="rect">
            <a:avLst/>
          </a:prstGeom>
        </p:spPr>
        <p:txBody>
          <a:bodyPr wrap="square">
            <a:spAutoFit/>
          </a:bodyPr>
          <a:lstStyle/>
          <a:p>
            <a:pPr>
              <a:lnSpc>
                <a:spcPct val="90000"/>
              </a:lnSpc>
              <a:defRPr/>
            </a:pPr>
            <a:r>
              <a:rPr lang="en-US" altLang="en-US" sz="3600" dirty="0"/>
              <a:t>If your game is not completed and is suspended due to lightning or weather. Crew Chief get with the coaches and remind them to get the information to Chuck and Oscar so that they can ensure the continuation of the game is covered.</a:t>
            </a:r>
          </a:p>
          <a:p>
            <a:pPr>
              <a:lnSpc>
                <a:spcPct val="90000"/>
              </a:lnSpc>
              <a:defRPr/>
            </a:pPr>
            <a:endParaRPr lang="en-US" altLang="en-US" sz="3600" dirty="0"/>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7024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TASO Game ending Scenarios</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32662" y="2023792"/>
            <a:ext cx="6596575" cy="3831818"/>
          </a:xfrm>
          <a:prstGeom prst="rect">
            <a:avLst/>
          </a:prstGeom>
        </p:spPr>
        <p:txBody>
          <a:bodyPr wrap="square">
            <a:spAutoFit/>
          </a:bodyPr>
          <a:lstStyle/>
          <a:p>
            <a:pPr>
              <a:lnSpc>
                <a:spcPct val="90000"/>
              </a:lnSpc>
              <a:defRPr/>
            </a:pPr>
            <a:r>
              <a:rPr lang="en-US" altLang="en-US" sz="3600" dirty="0"/>
              <a:t>We </a:t>
            </a:r>
            <a:r>
              <a:rPr lang="en-US" altLang="en-US" sz="3600" u="sng" dirty="0"/>
              <a:t>DO NOT </a:t>
            </a:r>
            <a:r>
              <a:rPr lang="en-US" altLang="en-US" sz="3600" dirty="0"/>
              <a:t>end the games unless there is a clear winner. Games are suspended pending decisions from TASO, and the Schools Involved in the contest.</a:t>
            </a:r>
          </a:p>
          <a:p>
            <a:pPr>
              <a:lnSpc>
                <a:spcPct val="90000"/>
              </a:lnSpc>
              <a:defRPr/>
            </a:pPr>
            <a:endParaRPr lang="en-US" altLang="en-US" sz="3600" dirty="0"/>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13349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Pre-Game Conference with the Crew </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227206" y="386918"/>
            <a:ext cx="6696635" cy="6352508"/>
          </a:xfrm>
          <a:prstGeom prst="rect">
            <a:avLst/>
          </a:prstGeom>
        </p:spPr>
        <p:txBody>
          <a:bodyPr wrap="square">
            <a:spAutoFit/>
          </a:bodyPr>
          <a:lstStyle/>
          <a:p>
            <a:pPr>
              <a:lnSpc>
                <a:spcPct val="90000"/>
              </a:lnSpc>
              <a:defRPr/>
            </a:pPr>
            <a:r>
              <a:rPr lang="en-US" altLang="en-US" sz="3200" dirty="0"/>
              <a:t>The pre-game conference will prepare the crew for a successful contest. What should you discuss during this pre-game conference?</a:t>
            </a:r>
          </a:p>
          <a:p>
            <a:pPr marL="742950" indent="-742950">
              <a:lnSpc>
                <a:spcPct val="90000"/>
              </a:lnSpc>
              <a:buAutoNum type="alphaLcPeriod"/>
              <a:defRPr/>
            </a:pPr>
            <a:r>
              <a:rPr lang="en-US" altLang="en-US" sz="3200" dirty="0"/>
              <a:t>If you are using 3 Person/4 Person Mechanic’s, the Plate Umpire will review them and how they want the crew to react to situations.</a:t>
            </a:r>
          </a:p>
          <a:p>
            <a:pPr marL="742950" indent="-742950">
              <a:lnSpc>
                <a:spcPct val="90000"/>
              </a:lnSpc>
              <a:buAutoNum type="alphaLcPeriod"/>
              <a:defRPr/>
            </a:pPr>
            <a:r>
              <a:rPr lang="en-US" altLang="en-US" sz="3200" dirty="0"/>
              <a:t>Review UIL/NFHS Post Season ending of games or suspension of play.</a:t>
            </a:r>
          </a:p>
          <a:p>
            <a:pPr marL="742950" indent="-742950">
              <a:lnSpc>
                <a:spcPct val="90000"/>
              </a:lnSpc>
              <a:buAutoNum type="alphaLcPeriod"/>
              <a:defRPr/>
            </a:pPr>
            <a:r>
              <a:rPr lang="en-US" altLang="en-US" sz="3200" dirty="0"/>
              <a:t>Remember if you deviate communicate</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362473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Plate Pre-Game Coaches Meeting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227206" y="771988"/>
            <a:ext cx="6696635" cy="5909310"/>
          </a:xfrm>
          <a:prstGeom prst="rect">
            <a:avLst/>
          </a:prstGeom>
        </p:spPr>
        <p:txBody>
          <a:bodyPr wrap="square">
            <a:spAutoFit/>
          </a:bodyPr>
          <a:lstStyle/>
          <a:p>
            <a:pPr>
              <a:lnSpc>
                <a:spcPct val="90000"/>
              </a:lnSpc>
              <a:defRPr/>
            </a:pPr>
            <a:r>
              <a:rPr lang="en-US" altLang="en-US" sz="3200" dirty="0"/>
              <a:t>When conducting the Pre-Game Coaches Meeting remember that this is a business meeting. Get the information out that needs to be put out and get the information that you need back and get the meeting over. The meeting should not last long, however if coaches have questions answer them.</a:t>
            </a:r>
          </a:p>
          <a:p>
            <a:pPr>
              <a:lnSpc>
                <a:spcPct val="90000"/>
              </a:lnSpc>
              <a:defRPr/>
            </a:pPr>
            <a:endParaRPr lang="en-US" altLang="en-US" sz="3200" dirty="0"/>
          </a:p>
          <a:p>
            <a:pPr>
              <a:lnSpc>
                <a:spcPct val="90000"/>
              </a:lnSpc>
              <a:defRPr/>
            </a:pPr>
            <a:r>
              <a:rPr lang="en-US" altLang="en-US" sz="3200" dirty="0"/>
              <a:t>Remember this saying.. “Silence cannot be misquoted”</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4496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Plate Pre-Game Coaches Meeting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227206" y="771988"/>
            <a:ext cx="6696635" cy="6352508"/>
          </a:xfrm>
          <a:prstGeom prst="rect">
            <a:avLst/>
          </a:prstGeom>
        </p:spPr>
        <p:txBody>
          <a:bodyPr wrap="square">
            <a:spAutoFit/>
          </a:bodyPr>
          <a:lstStyle/>
          <a:p>
            <a:pPr>
              <a:lnSpc>
                <a:spcPct val="90000"/>
              </a:lnSpc>
              <a:defRPr/>
            </a:pPr>
            <a:r>
              <a:rPr lang="en-US" altLang="en-US" sz="3200" dirty="0"/>
              <a:t>What information do we need?</a:t>
            </a:r>
          </a:p>
          <a:p>
            <a:pPr>
              <a:lnSpc>
                <a:spcPct val="90000"/>
              </a:lnSpc>
              <a:defRPr/>
            </a:pPr>
            <a:endParaRPr lang="en-US" altLang="en-US" sz="3200" dirty="0"/>
          </a:p>
          <a:p>
            <a:pPr marL="514350" indent="-514350">
              <a:lnSpc>
                <a:spcPct val="90000"/>
              </a:lnSpc>
              <a:buAutoNum type="arabicPeriod"/>
              <a:defRPr/>
            </a:pPr>
            <a:r>
              <a:rPr lang="en-US" altLang="en-US" sz="3200" dirty="0"/>
              <a:t>AD on Duty</a:t>
            </a:r>
          </a:p>
          <a:p>
            <a:pPr marL="514350" indent="-514350">
              <a:lnSpc>
                <a:spcPct val="90000"/>
              </a:lnSpc>
              <a:buAutoNum type="arabicPeriod"/>
              <a:defRPr/>
            </a:pPr>
            <a:r>
              <a:rPr lang="en-US" altLang="en-US" sz="3200" dirty="0"/>
              <a:t>Review Line-Ups (DP/FLEX)</a:t>
            </a:r>
          </a:p>
          <a:p>
            <a:pPr marL="514350" indent="-514350">
              <a:lnSpc>
                <a:spcPct val="90000"/>
              </a:lnSpc>
              <a:buAutoNum type="arabicPeriod"/>
              <a:defRPr/>
            </a:pPr>
            <a:r>
              <a:rPr lang="en-US" altLang="en-US" sz="3200" dirty="0"/>
              <a:t>Coaches Certification that players are equipped by rule (JEWLERY)</a:t>
            </a:r>
          </a:p>
          <a:p>
            <a:pPr marL="514350" indent="-514350">
              <a:lnSpc>
                <a:spcPct val="90000"/>
              </a:lnSpc>
              <a:buAutoNum type="arabicPeriod"/>
              <a:defRPr/>
            </a:pPr>
            <a:r>
              <a:rPr lang="en-US" altLang="en-US" sz="3200" dirty="0"/>
              <a:t>Ground Rules</a:t>
            </a:r>
          </a:p>
          <a:p>
            <a:pPr marL="514350" indent="-514350">
              <a:lnSpc>
                <a:spcPct val="90000"/>
              </a:lnSpc>
              <a:buAutoNum type="arabicPeriod"/>
              <a:defRPr/>
            </a:pPr>
            <a:r>
              <a:rPr lang="en-US" altLang="en-US" sz="3200" dirty="0"/>
              <a:t>Run Rules</a:t>
            </a:r>
          </a:p>
          <a:p>
            <a:pPr marL="514350" indent="-514350">
              <a:lnSpc>
                <a:spcPct val="90000"/>
              </a:lnSpc>
              <a:buAutoNum type="arabicPeriod"/>
              <a:defRPr/>
            </a:pPr>
            <a:r>
              <a:rPr lang="en-US" altLang="en-US" sz="3200" dirty="0"/>
              <a:t>Changes to Line-up</a:t>
            </a:r>
          </a:p>
          <a:p>
            <a:pPr marL="514350" indent="-514350">
              <a:lnSpc>
                <a:spcPct val="90000"/>
              </a:lnSpc>
              <a:buAutoNum type="arabicPeriod"/>
              <a:defRPr/>
            </a:pPr>
            <a:r>
              <a:rPr lang="en-US" altLang="en-US" sz="3200" dirty="0"/>
              <a:t>1 Minute or 5 Pitches</a:t>
            </a:r>
          </a:p>
          <a:p>
            <a:pPr marL="514350" indent="-514350">
              <a:lnSpc>
                <a:spcPct val="90000"/>
              </a:lnSpc>
              <a:buAutoNum type="arabicPeriod"/>
              <a:defRPr/>
            </a:pPr>
            <a:r>
              <a:rPr lang="en-US" altLang="en-US" sz="3200" dirty="0"/>
              <a:t>No Buckets/Huddle Safely/Sportsmanship</a:t>
            </a:r>
          </a:p>
          <a:p>
            <a:pPr marL="514350" indent="-514350">
              <a:lnSpc>
                <a:spcPct val="90000"/>
              </a:lnSpc>
              <a:buAutoNum type="arabicPeriod"/>
              <a:defRPr/>
            </a:pPr>
            <a:endParaRPr lang="en-US" altLang="en-US" sz="3200" dirty="0"/>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54799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625FB29A-DAEB-4F64-9223-697EB831798F}"/>
              </a:ext>
            </a:extLst>
          </p:cNvPr>
          <p:cNvSpPr/>
          <p:nvPr/>
        </p:nvSpPr>
        <p:spPr>
          <a:xfrm>
            <a:off x="5246561" y="1446368"/>
            <a:ext cx="6696635" cy="4579715"/>
          </a:xfrm>
          <a:prstGeom prst="rect">
            <a:avLst/>
          </a:prstGeom>
        </p:spPr>
        <p:txBody>
          <a:bodyPr wrap="square">
            <a:spAutoFit/>
          </a:bodyPr>
          <a:lstStyle/>
          <a:p>
            <a:pPr>
              <a:lnSpc>
                <a:spcPct val="90000"/>
              </a:lnSpc>
              <a:defRPr/>
            </a:pPr>
            <a:r>
              <a:rPr lang="en-US" altLang="en-US" sz="3200" dirty="0"/>
              <a:t>There are 2 things that I want you to remember about 3-Person Mechanics.</a:t>
            </a:r>
          </a:p>
          <a:p>
            <a:pPr>
              <a:lnSpc>
                <a:spcPct val="90000"/>
              </a:lnSpc>
              <a:defRPr/>
            </a:pPr>
            <a:endParaRPr lang="en-US" altLang="en-US" sz="3200" dirty="0"/>
          </a:p>
          <a:p>
            <a:pPr marL="514350" indent="-514350">
              <a:lnSpc>
                <a:spcPct val="90000"/>
              </a:lnSpc>
              <a:buAutoNum type="arabicPeriod"/>
              <a:defRPr/>
            </a:pPr>
            <a:r>
              <a:rPr lang="en-US" altLang="en-US" sz="3200" dirty="0"/>
              <a:t>There will always be a “Blue” in front of the runners.</a:t>
            </a:r>
          </a:p>
          <a:p>
            <a:pPr marL="514350" indent="-514350">
              <a:lnSpc>
                <a:spcPct val="90000"/>
              </a:lnSpc>
              <a:buAutoNum type="arabicPeriod"/>
              <a:defRPr/>
            </a:pPr>
            <a:endParaRPr lang="en-US" altLang="en-US" sz="3200" dirty="0"/>
          </a:p>
          <a:p>
            <a:pPr marL="514350" indent="-514350">
              <a:lnSpc>
                <a:spcPct val="90000"/>
              </a:lnSpc>
              <a:buAutoNum type="arabicPeriod"/>
              <a:defRPr/>
            </a:pPr>
            <a:r>
              <a:rPr lang="en-US" altLang="en-US" sz="3200" dirty="0"/>
              <a:t>When possible, get down to 2-Person mechanics. This is what were used to the most.</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415605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4">
            <a:extLst>
              <a:ext uri="{FF2B5EF4-FFF2-40B4-BE49-F238E27FC236}">
                <a16:creationId xmlns:a16="http://schemas.microsoft.com/office/drawing/2014/main" id="{23460133-34DC-4781-83D3-2EDFBC0D4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70" y="1371599"/>
            <a:ext cx="6019800" cy="41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9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3">
            <a:extLst>
              <a:ext uri="{FF2B5EF4-FFF2-40B4-BE49-F238E27FC236}">
                <a16:creationId xmlns:a16="http://schemas.microsoft.com/office/drawing/2014/main" id="{48887C69-4BC5-4421-8AA9-E432FA943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140" y="2151529"/>
            <a:ext cx="643109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58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Notification</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1C67BC30-D727-4944-9B7A-80D330FF74A5}"/>
              </a:ext>
            </a:extLst>
          </p:cNvPr>
          <p:cNvSpPr/>
          <p:nvPr/>
        </p:nvSpPr>
        <p:spPr>
          <a:xfrm>
            <a:off x="5271950" y="1471541"/>
            <a:ext cx="6589850" cy="3914918"/>
          </a:xfrm>
          <a:prstGeom prst="rect">
            <a:avLst/>
          </a:prstGeom>
        </p:spPr>
        <p:txBody>
          <a:bodyPr wrap="square">
            <a:spAutoFit/>
          </a:bodyPr>
          <a:lstStyle/>
          <a:p>
            <a:pPr>
              <a:lnSpc>
                <a:spcPct val="90000"/>
              </a:lnSpc>
              <a:defRPr/>
            </a:pPr>
            <a:r>
              <a:rPr lang="en-US" altLang="en-US" sz="4000" dirty="0"/>
              <a:t>Congratulations you’ve made it,  you’ve been selected to work a post-season contest. </a:t>
            </a:r>
          </a:p>
          <a:p>
            <a:pPr>
              <a:lnSpc>
                <a:spcPct val="90000"/>
              </a:lnSpc>
              <a:defRPr/>
            </a:pPr>
            <a:endParaRPr lang="en-US" altLang="en-US" sz="4000" dirty="0"/>
          </a:p>
          <a:p>
            <a:pPr>
              <a:lnSpc>
                <a:spcPct val="90000"/>
              </a:lnSpc>
              <a:defRPr/>
            </a:pPr>
            <a:r>
              <a:rPr lang="en-US" altLang="en-US" sz="4000" dirty="0"/>
              <a:t>Now what do you do next?</a:t>
            </a:r>
          </a:p>
          <a:p>
            <a:pPr>
              <a:lnSpc>
                <a:spcPct val="90000"/>
              </a:lnSpc>
              <a:defRPr/>
            </a:pPr>
            <a:endParaRPr lang="en-US" altLang="en-US" sz="4000" dirty="0"/>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46855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1C13AB93-BEC2-462E-BBC8-1BB2FB19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23" y="1175879"/>
            <a:ext cx="6858000" cy="472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472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2">
            <a:extLst>
              <a:ext uri="{FF2B5EF4-FFF2-40B4-BE49-F238E27FC236}">
                <a16:creationId xmlns:a16="http://schemas.microsoft.com/office/drawing/2014/main" id="{488A2692-B679-450C-8673-40EE511FC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23" y="2568389"/>
            <a:ext cx="7010400" cy="215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71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3B414271-9097-4A7E-AE40-2D4943D1C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23" y="2502693"/>
            <a:ext cx="6858000" cy="222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3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2">
            <a:extLst>
              <a:ext uri="{FF2B5EF4-FFF2-40B4-BE49-F238E27FC236}">
                <a16:creationId xmlns:a16="http://schemas.microsoft.com/office/drawing/2014/main" id="{97B2503A-BD07-42C0-85CA-D600D25B1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23" y="1352549"/>
            <a:ext cx="7010400" cy="258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9A89ED20-EE38-418D-A6E7-488B72870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317" y="3941525"/>
            <a:ext cx="7010400" cy="106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89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78A922B4-23B3-473B-9831-732281668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22" y="1915376"/>
            <a:ext cx="6781800" cy="314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26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2">
            <a:extLst>
              <a:ext uri="{FF2B5EF4-FFF2-40B4-BE49-F238E27FC236}">
                <a16:creationId xmlns:a16="http://schemas.microsoft.com/office/drawing/2014/main" id="{EBC929BE-5F9D-4A29-AB5A-518D73278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23" y="1956120"/>
            <a:ext cx="6858000" cy="287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06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18029375-F56C-422D-BAA2-25B2A0B8C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23" y="1666338"/>
            <a:ext cx="7086600" cy="330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03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2">
            <a:extLst>
              <a:ext uri="{FF2B5EF4-FFF2-40B4-BE49-F238E27FC236}">
                <a16:creationId xmlns:a16="http://schemas.microsoft.com/office/drawing/2014/main" id="{E710C337-E195-4F8E-8D17-B7B3E2AC8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3" y="1889999"/>
            <a:ext cx="7162800" cy="299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788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82A066E0-8B0C-4C6A-AAA8-3553DFEF4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22" y="1769621"/>
            <a:ext cx="7239000" cy="323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34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2">
            <a:extLst>
              <a:ext uri="{FF2B5EF4-FFF2-40B4-BE49-F238E27FC236}">
                <a16:creationId xmlns:a16="http://schemas.microsoft.com/office/drawing/2014/main" id="{2BAE49E2-F8EA-4AFE-ACBF-4EB13ADBD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374" y="1653988"/>
            <a:ext cx="7086600"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1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Notification</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C3CE483E-2B67-423C-8D4F-E8880761DAD4}"/>
              </a:ext>
            </a:extLst>
          </p:cNvPr>
          <p:cNvSpPr/>
          <p:nvPr/>
        </p:nvSpPr>
        <p:spPr>
          <a:xfrm>
            <a:off x="5232400" y="1649119"/>
            <a:ext cx="6743700" cy="3360920"/>
          </a:xfrm>
          <a:prstGeom prst="rect">
            <a:avLst/>
          </a:prstGeom>
        </p:spPr>
        <p:txBody>
          <a:bodyPr wrap="square">
            <a:spAutoFit/>
          </a:bodyPr>
          <a:lstStyle/>
          <a:p>
            <a:pPr>
              <a:lnSpc>
                <a:spcPct val="90000"/>
              </a:lnSpc>
              <a:defRPr/>
            </a:pPr>
            <a:r>
              <a:rPr lang="en-US" altLang="en-US" sz="4000" dirty="0"/>
              <a:t>We have put together the following presentation to alleviate your angst and assist you with being prepared to handle this responsibility.</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331935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A50F3D57-A083-4E2F-A502-C0A8EE93F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22" y="1537448"/>
            <a:ext cx="7238999" cy="380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62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0" name="Picture 2">
            <a:extLst>
              <a:ext uri="{FF2B5EF4-FFF2-40B4-BE49-F238E27FC236}">
                <a16:creationId xmlns:a16="http://schemas.microsoft.com/office/drawing/2014/main" id="{6E678B51-7F12-4FF3-AFAC-265CD589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24" y="1344138"/>
            <a:ext cx="7010399" cy="291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E52FC162-399A-4BAC-9151-CCDE10CE8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164" y="4262716"/>
            <a:ext cx="7010398" cy="57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60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3-Person Mechanics</a:t>
            </a:r>
            <a:br>
              <a:rPr lang="en-US" sz="4800" dirty="0"/>
            </a:br>
            <a:br>
              <a:rPr lang="en-US" sz="4800" b="1" dirty="0"/>
            </a:br>
            <a:endParaRPr lang="en-US" sz="4800" b="1" dirty="0"/>
          </a:p>
        </p:txBody>
      </p:sp>
      <p:pic>
        <p:nvPicPr>
          <p:cNvPr id="11" name="Picture 2">
            <a:extLst>
              <a:ext uri="{FF2B5EF4-FFF2-40B4-BE49-F238E27FC236}">
                <a16:creationId xmlns:a16="http://schemas.microsoft.com/office/drawing/2014/main" id="{62646173-F500-4180-B6AD-A867D096E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86" y="1175878"/>
            <a:ext cx="7239000" cy="418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05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Notification</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153690B7-A714-4BB0-973C-403EC1A09B45}"/>
              </a:ext>
            </a:extLst>
          </p:cNvPr>
          <p:cNvSpPr/>
          <p:nvPr/>
        </p:nvSpPr>
        <p:spPr>
          <a:xfrm>
            <a:off x="5219699" y="1444215"/>
            <a:ext cx="6509537" cy="3914918"/>
          </a:xfrm>
          <a:prstGeom prst="rect">
            <a:avLst/>
          </a:prstGeom>
        </p:spPr>
        <p:txBody>
          <a:bodyPr wrap="square">
            <a:spAutoFit/>
          </a:bodyPr>
          <a:lstStyle/>
          <a:p>
            <a:pPr>
              <a:lnSpc>
                <a:spcPct val="90000"/>
              </a:lnSpc>
              <a:defRPr/>
            </a:pPr>
            <a:endParaRPr lang="en-US" altLang="en-US" sz="4000" dirty="0"/>
          </a:p>
          <a:p>
            <a:pPr>
              <a:lnSpc>
                <a:spcPct val="90000"/>
              </a:lnSpc>
              <a:defRPr/>
            </a:pPr>
            <a:r>
              <a:rPr lang="en-US" altLang="en-US" sz="4000" dirty="0"/>
              <a:t>First thing to do is to ensure that you are available for the contest and then accept your assignment in Arbiter</a:t>
            </a:r>
          </a:p>
          <a:p>
            <a:pPr>
              <a:lnSpc>
                <a:spcPct val="90000"/>
              </a:lnSpc>
              <a:defRPr/>
            </a:pPr>
            <a:endParaRPr lang="en-US" altLang="en-US" sz="4000" dirty="0"/>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18394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Uniform &amp; Gear</a:t>
            </a:r>
            <a:br>
              <a:rPr lang="en-US" sz="4800" dirty="0"/>
            </a:br>
            <a:br>
              <a:rPr lang="en-US" sz="4800" b="1" dirty="0"/>
            </a:br>
            <a:endParaRPr lang="en-US" sz="4800" b="1" dirty="0"/>
          </a:p>
        </p:txBody>
      </p:sp>
      <p:sp>
        <p:nvSpPr>
          <p:cNvPr id="12" name="Rectangle 11">
            <a:extLst>
              <a:ext uri="{FF2B5EF4-FFF2-40B4-BE49-F238E27FC236}">
                <a16:creationId xmlns:a16="http://schemas.microsoft.com/office/drawing/2014/main" id="{664E9B6D-B271-4144-A2FE-93C9E4F4148E}"/>
              </a:ext>
            </a:extLst>
          </p:cNvPr>
          <p:cNvSpPr/>
          <p:nvPr/>
        </p:nvSpPr>
        <p:spPr>
          <a:xfrm>
            <a:off x="5108423" y="1319191"/>
            <a:ext cx="6756400" cy="4219617"/>
          </a:xfrm>
          <a:prstGeom prst="rect">
            <a:avLst/>
          </a:prstGeom>
        </p:spPr>
        <p:txBody>
          <a:bodyPr wrap="square">
            <a:spAutoFit/>
          </a:bodyPr>
          <a:lstStyle/>
          <a:p>
            <a:pPr>
              <a:lnSpc>
                <a:spcPct val="90000"/>
              </a:lnSpc>
              <a:defRPr/>
            </a:pPr>
            <a:r>
              <a:rPr lang="en-US" altLang="en-US" sz="4000" dirty="0"/>
              <a:t>Next make sure that your uniform and equipment are ready. If they’re not, then get them ready. Remember you might be going a long ways away to work the game(s) be prepared for this.</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329135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Travel Clothes</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95C4B7D0-D566-4B56-8675-F40AF277AC73}"/>
              </a:ext>
            </a:extLst>
          </p:cNvPr>
          <p:cNvSpPr/>
          <p:nvPr/>
        </p:nvSpPr>
        <p:spPr>
          <a:xfrm>
            <a:off x="5070323" y="444898"/>
            <a:ext cx="6756400" cy="6324808"/>
          </a:xfrm>
          <a:prstGeom prst="rect">
            <a:avLst/>
          </a:prstGeom>
        </p:spPr>
        <p:txBody>
          <a:bodyPr wrap="square">
            <a:spAutoFit/>
          </a:bodyPr>
          <a:lstStyle/>
          <a:p>
            <a:pPr>
              <a:lnSpc>
                <a:spcPct val="90000"/>
              </a:lnSpc>
              <a:defRPr/>
            </a:pPr>
            <a:r>
              <a:rPr lang="en-US" altLang="en-US" sz="3600" dirty="0"/>
              <a:t>We wear the following clothing to and from the contests that we officiate in the post-season.</a:t>
            </a:r>
          </a:p>
          <a:p>
            <a:pPr>
              <a:lnSpc>
                <a:spcPct val="90000"/>
              </a:lnSpc>
              <a:defRPr/>
            </a:pPr>
            <a:endParaRPr lang="en-US" altLang="en-US" sz="3600" dirty="0"/>
          </a:p>
          <a:p>
            <a:pPr marL="571500" indent="-571500">
              <a:lnSpc>
                <a:spcPct val="90000"/>
              </a:lnSpc>
              <a:buFontTx/>
              <a:buChar char="-"/>
              <a:defRPr/>
            </a:pPr>
            <a:r>
              <a:rPr lang="en-US" altLang="en-US" sz="3600" dirty="0"/>
              <a:t>Chapter Polo Shirt or another color if all crew is the same.</a:t>
            </a:r>
          </a:p>
          <a:p>
            <a:pPr marL="571500" indent="-571500">
              <a:lnSpc>
                <a:spcPct val="90000"/>
              </a:lnSpc>
              <a:buFontTx/>
              <a:buChar char="-"/>
              <a:defRPr/>
            </a:pPr>
            <a:r>
              <a:rPr lang="en-US" altLang="en-US" sz="3600" dirty="0"/>
              <a:t>Khaki or Black Dress Pants</a:t>
            </a:r>
          </a:p>
          <a:p>
            <a:pPr marL="571500" indent="-571500">
              <a:lnSpc>
                <a:spcPct val="90000"/>
              </a:lnSpc>
              <a:buFontTx/>
              <a:buChar char="-"/>
              <a:defRPr/>
            </a:pPr>
            <a:r>
              <a:rPr lang="en-US" altLang="en-US" sz="3600" dirty="0"/>
              <a:t>Business Casual Shoes</a:t>
            </a:r>
          </a:p>
          <a:p>
            <a:pPr marL="571500" indent="-571500">
              <a:lnSpc>
                <a:spcPct val="90000"/>
              </a:lnSpc>
              <a:buFontTx/>
              <a:buChar char="-"/>
              <a:defRPr/>
            </a:pPr>
            <a:endParaRPr lang="en-US" altLang="en-US" sz="3600" dirty="0"/>
          </a:p>
          <a:p>
            <a:pPr>
              <a:lnSpc>
                <a:spcPct val="90000"/>
              </a:lnSpc>
              <a:defRPr/>
            </a:pPr>
            <a:r>
              <a:rPr lang="en-US" altLang="en-US" sz="3600" dirty="0"/>
              <a:t>NOTE-- AT NO TIME ARE SHORTS CONSIDERED PART OF THE TRAVEL CLOTHING ATTIRE..</a:t>
            </a:r>
          </a:p>
          <a:p>
            <a:pPr>
              <a:lnSpc>
                <a:spcPct val="90000"/>
              </a:lnSpc>
              <a:defRPr/>
            </a:pPr>
            <a:endParaRPr lang="en-US" altLang="en-US" dirty="0"/>
          </a:p>
        </p:txBody>
      </p:sp>
    </p:spTree>
    <p:extLst>
      <p:ext uri="{BB962C8B-B14F-4D97-AF65-F5344CB8AC3E}">
        <p14:creationId xmlns:p14="http://schemas.microsoft.com/office/powerpoint/2010/main" val="398461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411649" y="516494"/>
            <a:ext cx="6596575" cy="6075509"/>
          </a:xfrm>
          <a:prstGeom prst="rect">
            <a:avLst/>
          </a:prstGeom>
        </p:spPr>
        <p:txBody>
          <a:bodyPr wrap="square">
            <a:spAutoFit/>
          </a:bodyPr>
          <a:lstStyle/>
          <a:p>
            <a:pPr>
              <a:lnSpc>
                <a:spcPct val="90000"/>
              </a:lnSpc>
              <a:defRPr/>
            </a:pPr>
            <a:r>
              <a:rPr lang="en-US" altLang="en-US" sz="3600" dirty="0"/>
              <a:t>Crew Chief is responsible for:</a:t>
            </a:r>
          </a:p>
          <a:p>
            <a:pPr>
              <a:lnSpc>
                <a:spcPct val="90000"/>
              </a:lnSpc>
              <a:defRPr/>
            </a:pPr>
            <a:r>
              <a:rPr lang="en-US" altLang="en-US" sz="3600" dirty="0"/>
              <a:t>- Contacting your fellow umpires and ensure all of you know..</a:t>
            </a:r>
          </a:p>
          <a:p>
            <a:pPr marL="742950" indent="-742950">
              <a:lnSpc>
                <a:spcPct val="90000"/>
              </a:lnSpc>
              <a:buAutoNum type="alphaLcPeriod"/>
              <a:defRPr/>
            </a:pPr>
            <a:r>
              <a:rPr lang="en-US" altLang="en-US" sz="3600" dirty="0"/>
              <a:t>Where your contest is</a:t>
            </a:r>
          </a:p>
          <a:p>
            <a:pPr marL="742950" indent="-742950">
              <a:lnSpc>
                <a:spcPct val="90000"/>
              </a:lnSpc>
              <a:buAutoNum type="alphaLcPeriod"/>
              <a:defRPr/>
            </a:pPr>
            <a:r>
              <a:rPr lang="en-US" altLang="en-US" sz="3600" dirty="0"/>
              <a:t>When your contest is</a:t>
            </a:r>
          </a:p>
          <a:p>
            <a:pPr marL="742950" indent="-742950">
              <a:lnSpc>
                <a:spcPct val="90000"/>
              </a:lnSpc>
              <a:buAutoNum type="alphaLcPeriod"/>
              <a:defRPr/>
            </a:pPr>
            <a:r>
              <a:rPr lang="en-US" altLang="en-US" sz="3600" dirty="0"/>
              <a:t>What time you will meet at the contest site</a:t>
            </a:r>
          </a:p>
          <a:p>
            <a:pPr marL="742950" indent="-742950">
              <a:lnSpc>
                <a:spcPct val="90000"/>
              </a:lnSpc>
              <a:buAutoNum type="alphaLcPeriod"/>
              <a:defRPr/>
            </a:pPr>
            <a:r>
              <a:rPr lang="en-US" altLang="en-US" sz="3600" dirty="0"/>
              <a:t>Whether or not you will ride together</a:t>
            </a:r>
          </a:p>
          <a:p>
            <a:pPr marL="742950" indent="-742950">
              <a:lnSpc>
                <a:spcPct val="90000"/>
              </a:lnSpc>
              <a:buAutoNum type="alphaLcPeriod"/>
              <a:defRPr/>
            </a:pPr>
            <a:r>
              <a:rPr lang="en-US" altLang="en-US" sz="3600" dirty="0"/>
              <a:t>What travel uniform you will wear</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74862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277236" y="1014493"/>
            <a:ext cx="6596575" cy="5826210"/>
          </a:xfrm>
          <a:prstGeom prst="rect">
            <a:avLst/>
          </a:prstGeom>
        </p:spPr>
        <p:txBody>
          <a:bodyPr wrap="square">
            <a:spAutoFit/>
          </a:bodyPr>
          <a:lstStyle/>
          <a:p>
            <a:pPr>
              <a:lnSpc>
                <a:spcPct val="90000"/>
              </a:lnSpc>
              <a:defRPr/>
            </a:pPr>
            <a:r>
              <a:rPr lang="en-US" altLang="en-US" sz="3600" dirty="0"/>
              <a:t>Crew Chief is responsible for:</a:t>
            </a:r>
          </a:p>
          <a:p>
            <a:pPr>
              <a:lnSpc>
                <a:spcPct val="90000"/>
              </a:lnSpc>
              <a:defRPr/>
            </a:pPr>
            <a:endParaRPr lang="en-US" altLang="en-US" sz="3600" dirty="0"/>
          </a:p>
          <a:p>
            <a:pPr>
              <a:lnSpc>
                <a:spcPct val="90000"/>
              </a:lnSpc>
              <a:defRPr/>
            </a:pPr>
            <a:r>
              <a:rPr lang="en-US" altLang="en-US" sz="3600" dirty="0"/>
              <a:t>Being in contact with the coach(s) in case of weather, other delays or changes to the location or time. Especially if you are already in route to one location and it's changed to another. Chasing fields is a necessity sometimes in the post season get ready for it</a:t>
            </a:r>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04554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277236" y="1263792"/>
            <a:ext cx="6596575" cy="4829014"/>
          </a:xfrm>
          <a:prstGeom prst="rect">
            <a:avLst/>
          </a:prstGeom>
        </p:spPr>
        <p:txBody>
          <a:bodyPr wrap="square">
            <a:spAutoFit/>
          </a:bodyPr>
          <a:lstStyle/>
          <a:p>
            <a:pPr>
              <a:lnSpc>
                <a:spcPct val="90000"/>
              </a:lnSpc>
              <a:defRPr/>
            </a:pPr>
            <a:r>
              <a:rPr lang="en-US" altLang="en-US" sz="3600" dirty="0"/>
              <a:t>Crew Chief is responsible for:</a:t>
            </a:r>
          </a:p>
          <a:p>
            <a:pPr>
              <a:lnSpc>
                <a:spcPct val="90000"/>
              </a:lnSpc>
              <a:defRPr/>
            </a:pPr>
            <a:endParaRPr lang="en-US" altLang="en-US" sz="3600" dirty="0"/>
          </a:p>
          <a:p>
            <a:pPr>
              <a:lnSpc>
                <a:spcPct val="90000"/>
              </a:lnSpc>
              <a:defRPr/>
            </a:pPr>
            <a:r>
              <a:rPr lang="en-US" altLang="en-US" sz="3600" dirty="0"/>
              <a:t>Relaying information to the crew in the most expedient way possible and ensure all are updated. Also make sure the chapter leadership knows what is going on as well.</a:t>
            </a:r>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135136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1039</Words>
  <Application>Microsoft Office PowerPoint</Application>
  <PresentationFormat>Widescreen</PresentationFormat>
  <Paragraphs>211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Tyler  Lonestar        Chapter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110</cp:revision>
  <cp:lastPrinted>2022-03-20T15:48:02Z</cp:lastPrinted>
  <dcterms:created xsi:type="dcterms:W3CDTF">2021-12-07T19:03:27Z</dcterms:created>
  <dcterms:modified xsi:type="dcterms:W3CDTF">2022-03-20T16:20:58Z</dcterms:modified>
</cp:coreProperties>
</file>