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60" r:id="rId2"/>
    <p:sldId id="368" r:id="rId3"/>
    <p:sldId id="366" r:id="rId4"/>
    <p:sldId id="364" r:id="rId5"/>
    <p:sldId id="361" r:id="rId6"/>
    <p:sldId id="386" r:id="rId7"/>
    <p:sldId id="359" r:id="rId8"/>
    <p:sldId id="362" r:id="rId9"/>
    <p:sldId id="363" r:id="rId10"/>
    <p:sldId id="358" r:id="rId11"/>
    <p:sldId id="369" r:id="rId12"/>
    <p:sldId id="347" r:id="rId13"/>
    <p:sldId id="348" r:id="rId14"/>
    <p:sldId id="349" r:id="rId15"/>
    <p:sldId id="350" r:id="rId16"/>
    <p:sldId id="351" r:id="rId17"/>
    <p:sldId id="352" r:id="rId18"/>
    <p:sldId id="353" r:id="rId19"/>
    <p:sldId id="354" r:id="rId20"/>
    <p:sldId id="355" r:id="rId21"/>
    <p:sldId id="356" r:id="rId22"/>
    <p:sldId id="357" r:id="rId23"/>
    <p:sldId id="387" r:id="rId24"/>
    <p:sldId id="388" r:id="rId25"/>
    <p:sldId id="389" r:id="rId26"/>
    <p:sldId id="390" r:id="rId27"/>
    <p:sldId id="393" r:id="rId28"/>
    <p:sldId id="392" r:id="rId29"/>
    <p:sldId id="391" r:id="rId30"/>
    <p:sldId id="274"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DD79FBF-58CD-47C8-92C2-64BBE1A4B727}" type="datetimeFigureOut">
              <a:rPr lang="en-US" smtClean="0"/>
              <a:t>12/30/2023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62B0B5-AA3B-4A0D-AACB-42F3716115EE}" type="slidenum">
              <a:rPr lang="en-US" smtClean="0"/>
              <a:t>‹#›</a:t>
            </a:fld>
            <a:endParaRPr lang="en-US"/>
          </a:p>
        </p:txBody>
      </p:sp>
    </p:spTree>
    <p:extLst>
      <p:ext uri="{BB962C8B-B14F-4D97-AF65-F5344CB8AC3E}">
        <p14:creationId xmlns:p14="http://schemas.microsoft.com/office/powerpoint/2010/main" val="258570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you take a copy of the Pay Sheet and W9 fill in all of your pertinent information and then make copies and carry them with you to the games. This is how you get paid..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2B0B5-AA3B-4A0D-AACB-42F371611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590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C86D-129C-47AE-94A6-9243F3B4A3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34C96C-6745-4A74-AD96-5E86A87B5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79A2FA-E8E8-43D6-A69D-AD01A8BA3A47}"/>
              </a:ext>
            </a:extLst>
          </p:cNvPr>
          <p:cNvSpPr>
            <a:spLocks noGrp="1"/>
          </p:cNvSpPr>
          <p:nvPr>
            <p:ph type="dt" sz="half" idx="10"/>
          </p:nvPr>
        </p:nvSpPr>
        <p:spPr/>
        <p:txBody>
          <a:bodyPr/>
          <a:lstStyle/>
          <a:p>
            <a:fld id="{0446F66E-5FB6-4EAC-ABA7-271CC422A228}" type="datetimeFigureOut">
              <a:rPr lang="en-US" smtClean="0"/>
              <a:t>12/30/2023</a:t>
            </a:fld>
            <a:endParaRPr lang="en-US"/>
          </a:p>
        </p:txBody>
      </p:sp>
      <p:sp>
        <p:nvSpPr>
          <p:cNvPr id="5" name="Footer Placeholder 4">
            <a:extLst>
              <a:ext uri="{FF2B5EF4-FFF2-40B4-BE49-F238E27FC236}">
                <a16:creationId xmlns:a16="http://schemas.microsoft.com/office/drawing/2014/main" id="{84D3F344-A345-4EAC-979B-A4E7A1723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4785D-3F11-46BB-BF67-05EE9140591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326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711F-5B11-4B92-8DE8-B391A6E988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692B29-B11E-40F5-B515-7D337A2C9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9C0DB-1404-4C62-AB73-4A0A36B5A3CD}"/>
              </a:ext>
            </a:extLst>
          </p:cNvPr>
          <p:cNvSpPr>
            <a:spLocks noGrp="1"/>
          </p:cNvSpPr>
          <p:nvPr>
            <p:ph type="dt" sz="half" idx="10"/>
          </p:nvPr>
        </p:nvSpPr>
        <p:spPr/>
        <p:txBody>
          <a:bodyPr/>
          <a:lstStyle/>
          <a:p>
            <a:fld id="{0446F66E-5FB6-4EAC-ABA7-271CC422A228}" type="datetimeFigureOut">
              <a:rPr lang="en-US" smtClean="0"/>
              <a:t>12/30/2023</a:t>
            </a:fld>
            <a:endParaRPr lang="en-US"/>
          </a:p>
        </p:txBody>
      </p:sp>
      <p:sp>
        <p:nvSpPr>
          <p:cNvPr id="5" name="Footer Placeholder 4">
            <a:extLst>
              <a:ext uri="{FF2B5EF4-FFF2-40B4-BE49-F238E27FC236}">
                <a16:creationId xmlns:a16="http://schemas.microsoft.com/office/drawing/2014/main" id="{73076082-17D6-4709-819D-F0583A7C5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F9EBC-B566-4564-832A-0B6E88192787}"/>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6929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55D23-D6F0-4045-AA99-2BC222923A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DD5AB-B1A2-4978-93BD-AE9B01526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1996F-8E6F-4F6A-924A-38F7BF25E747}"/>
              </a:ext>
            </a:extLst>
          </p:cNvPr>
          <p:cNvSpPr>
            <a:spLocks noGrp="1"/>
          </p:cNvSpPr>
          <p:nvPr>
            <p:ph type="dt" sz="half" idx="10"/>
          </p:nvPr>
        </p:nvSpPr>
        <p:spPr/>
        <p:txBody>
          <a:bodyPr/>
          <a:lstStyle/>
          <a:p>
            <a:fld id="{0446F66E-5FB6-4EAC-ABA7-271CC422A228}" type="datetimeFigureOut">
              <a:rPr lang="en-US" smtClean="0"/>
              <a:t>12/30/2023</a:t>
            </a:fld>
            <a:endParaRPr lang="en-US"/>
          </a:p>
        </p:txBody>
      </p:sp>
      <p:sp>
        <p:nvSpPr>
          <p:cNvPr id="5" name="Footer Placeholder 4">
            <a:extLst>
              <a:ext uri="{FF2B5EF4-FFF2-40B4-BE49-F238E27FC236}">
                <a16:creationId xmlns:a16="http://schemas.microsoft.com/office/drawing/2014/main" id="{2AE4A874-0818-4EA3-A723-9541F2D35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88862-DF0B-4B80-B644-0FACE53059C2}"/>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60948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994E-26B1-46EF-BB54-755C7E7AC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B195E-6558-4996-94D8-13220F79EC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3ECFD-21CC-4090-BF5F-0BE4F461B32F}"/>
              </a:ext>
            </a:extLst>
          </p:cNvPr>
          <p:cNvSpPr>
            <a:spLocks noGrp="1"/>
          </p:cNvSpPr>
          <p:nvPr>
            <p:ph type="dt" sz="half" idx="10"/>
          </p:nvPr>
        </p:nvSpPr>
        <p:spPr/>
        <p:txBody>
          <a:bodyPr/>
          <a:lstStyle/>
          <a:p>
            <a:fld id="{0446F66E-5FB6-4EAC-ABA7-271CC422A228}" type="datetimeFigureOut">
              <a:rPr lang="en-US" smtClean="0"/>
              <a:t>12/30/2023</a:t>
            </a:fld>
            <a:endParaRPr lang="en-US"/>
          </a:p>
        </p:txBody>
      </p:sp>
      <p:sp>
        <p:nvSpPr>
          <p:cNvPr id="5" name="Footer Placeholder 4">
            <a:extLst>
              <a:ext uri="{FF2B5EF4-FFF2-40B4-BE49-F238E27FC236}">
                <a16:creationId xmlns:a16="http://schemas.microsoft.com/office/drawing/2014/main" id="{5F5DD4DC-EE76-43BF-82A0-B2DDA86F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90A15-8C0F-4C5B-8200-63E5E97544B8}"/>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198005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9B45-4B51-48F8-B50E-70E7AA89A3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D55161-0A7D-45DD-8A63-474BA1EFF8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9CACC8-892E-4B5C-8C4E-293FFEC542DE}"/>
              </a:ext>
            </a:extLst>
          </p:cNvPr>
          <p:cNvSpPr>
            <a:spLocks noGrp="1"/>
          </p:cNvSpPr>
          <p:nvPr>
            <p:ph type="dt" sz="half" idx="10"/>
          </p:nvPr>
        </p:nvSpPr>
        <p:spPr/>
        <p:txBody>
          <a:bodyPr/>
          <a:lstStyle/>
          <a:p>
            <a:fld id="{0446F66E-5FB6-4EAC-ABA7-271CC422A228}" type="datetimeFigureOut">
              <a:rPr lang="en-US" smtClean="0"/>
              <a:t>12/30/2023</a:t>
            </a:fld>
            <a:endParaRPr lang="en-US"/>
          </a:p>
        </p:txBody>
      </p:sp>
      <p:sp>
        <p:nvSpPr>
          <p:cNvPr id="5" name="Footer Placeholder 4">
            <a:extLst>
              <a:ext uri="{FF2B5EF4-FFF2-40B4-BE49-F238E27FC236}">
                <a16:creationId xmlns:a16="http://schemas.microsoft.com/office/drawing/2014/main" id="{BFBE3107-594A-4F2F-8411-449150DE2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5E917-86F9-4BD3-ADC8-C9941B8F840C}"/>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49598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2C6D-671C-4C6D-97A9-F95CD2E24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6C5FF-D902-4265-A5EE-85C851137E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5B56F-C2E2-4768-B11B-CD56C1ED9C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62A0A4-197F-4975-B7C8-2364F21BB614}"/>
              </a:ext>
            </a:extLst>
          </p:cNvPr>
          <p:cNvSpPr>
            <a:spLocks noGrp="1"/>
          </p:cNvSpPr>
          <p:nvPr>
            <p:ph type="dt" sz="half" idx="10"/>
          </p:nvPr>
        </p:nvSpPr>
        <p:spPr/>
        <p:txBody>
          <a:bodyPr/>
          <a:lstStyle/>
          <a:p>
            <a:fld id="{0446F66E-5FB6-4EAC-ABA7-271CC422A228}" type="datetimeFigureOut">
              <a:rPr lang="en-US" smtClean="0"/>
              <a:t>12/30/2023</a:t>
            </a:fld>
            <a:endParaRPr lang="en-US"/>
          </a:p>
        </p:txBody>
      </p:sp>
      <p:sp>
        <p:nvSpPr>
          <p:cNvPr id="6" name="Footer Placeholder 5">
            <a:extLst>
              <a:ext uri="{FF2B5EF4-FFF2-40B4-BE49-F238E27FC236}">
                <a16:creationId xmlns:a16="http://schemas.microsoft.com/office/drawing/2014/main" id="{C263A3B3-EDD4-40EC-B9A6-95F0A6992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B7F0D-7E00-4081-A85F-49088DA8089B}"/>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422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2A1F-1B2E-4D0E-8C9E-4CC9B7BD85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90A58B-8091-4765-B3EB-8D9457410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2AFFE-DC8D-4F86-9BC4-975A29B1A1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11CB43-D5DC-4C4D-A011-A16CA42CEB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7411E-0CC0-4F07-8302-37F8B530FB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BDB4A0-7CAA-4B11-9AD1-784C7F07D7C6}"/>
              </a:ext>
            </a:extLst>
          </p:cNvPr>
          <p:cNvSpPr>
            <a:spLocks noGrp="1"/>
          </p:cNvSpPr>
          <p:nvPr>
            <p:ph type="dt" sz="half" idx="10"/>
          </p:nvPr>
        </p:nvSpPr>
        <p:spPr/>
        <p:txBody>
          <a:bodyPr/>
          <a:lstStyle/>
          <a:p>
            <a:fld id="{0446F66E-5FB6-4EAC-ABA7-271CC422A228}" type="datetimeFigureOut">
              <a:rPr lang="en-US" smtClean="0"/>
              <a:t>12/30/2023</a:t>
            </a:fld>
            <a:endParaRPr lang="en-US"/>
          </a:p>
        </p:txBody>
      </p:sp>
      <p:sp>
        <p:nvSpPr>
          <p:cNvPr id="8" name="Footer Placeholder 7">
            <a:extLst>
              <a:ext uri="{FF2B5EF4-FFF2-40B4-BE49-F238E27FC236}">
                <a16:creationId xmlns:a16="http://schemas.microsoft.com/office/drawing/2014/main" id="{E450E941-1E99-4378-8B34-60427C6D05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C53335-3651-4A46-8001-85D19EE80101}"/>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419077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3755-8367-4728-B448-E165E6DDF0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82AC3-8F6F-4859-A0BC-90A1D83A2142}"/>
              </a:ext>
            </a:extLst>
          </p:cNvPr>
          <p:cNvSpPr>
            <a:spLocks noGrp="1"/>
          </p:cNvSpPr>
          <p:nvPr>
            <p:ph type="dt" sz="half" idx="10"/>
          </p:nvPr>
        </p:nvSpPr>
        <p:spPr/>
        <p:txBody>
          <a:bodyPr/>
          <a:lstStyle/>
          <a:p>
            <a:fld id="{0446F66E-5FB6-4EAC-ABA7-271CC422A228}" type="datetimeFigureOut">
              <a:rPr lang="en-US" smtClean="0"/>
              <a:t>12/30/2023</a:t>
            </a:fld>
            <a:endParaRPr lang="en-US"/>
          </a:p>
        </p:txBody>
      </p:sp>
      <p:sp>
        <p:nvSpPr>
          <p:cNvPr id="4" name="Footer Placeholder 3">
            <a:extLst>
              <a:ext uri="{FF2B5EF4-FFF2-40B4-BE49-F238E27FC236}">
                <a16:creationId xmlns:a16="http://schemas.microsoft.com/office/drawing/2014/main" id="{7AD42833-EC48-40AC-AA16-84F51A2E42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39A5D-A7FD-4317-B9A9-0D7D8D18B010}"/>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001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0BB2B-BCCE-4242-8CCF-DA3A56F36E08}"/>
              </a:ext>
            </a:extLst>
          </p:cNvPr>
          <p:cNvSpPr>
            <a:spLocks noGrp="1"/>
          </p:cNvSpPr>
          <p:nvPr>
            <p:ph type="dt" sz="half" idx="10"/>
          </p:nvPr>
        </p:nvSpPr>
        <p:spPr/>
        <p:txBody>
          <a:bodyPr/>
          <a:lstStyle/>
          <a:p>
            <a:fld id="{0446F66E-5FB6-4EAC-ABA7-271CC422A228}" type="datetimeFigureOut">
              <a:rPr lang="en-US" smtClean="0"/>
              <a:t>12/30/2023</a:t>
            </a:fld>
            <a:endParaRPr lang="en-US"/>
          </a:p>
        </p:txBody>
      </p:sp>
      <p:sp>
        <p:nvSpPr>
          <p:cNvPr id="3" name="Footer Placeholder 2">
            <a:extLst>
              <a:ext uri="{FF2B5EF4-FFF2-40B4-BE49-F238E27FC236}">
                <a16:creationId xmlns:a16="http://schemas.microsoft.com/office/drawing/2014/main" id="{21D94D24-FE16-4886-98E6-1B170C392D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C6D341-9FD9-440E-8579-56226E0ECDFF}"/>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2376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7E19-F77C-4A52-8122-6504E0F85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6C0BC0-F3EF-41A7-88A7-90BF70C0A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7230D3-314D-4214-811D-0EAE2EB33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81541-B8AA-46BD-986F-A96A94840BE2}"/>
              </a:ext>
            </a:extLst>
          </p:cNvPr>
          <p:cNvSpPr>
            <a:spLocks noGrp="1"/>
          </p:cNvSpPr>
          <p:nvPr>
            <p:ph type="dt" sz="half" idx="10"/>
          </p:nvPr>
        </p:nvSpPr>
        <p:spPr/>
        <p:txBody>
          <a:bodyPr/>
          <a:lstStyle/>
          <a:p>
            <a:fld id="{0446F66E-5FB6-4EAC-ABA7-271CC422A228}" type="datetimeFigureOut">
              <a:rPr lang="en-US" smtClean="0"/>
              <a:t>12/30/2023</a:t>
            </a:fld>
            <a:endParaRPr lang="en-US"/>
          </a:p>
        </p:txBody>
      </p:sp>
      <p:sp>
        <p:nvSpPr>
          <p:cNvPr id="6" name="Footer Placeholder 5">
            <a:extLst>
              <a:ext uri="{FF2B5EF4-FFF2-40B4-BE49-F238E27FC236}">
                <a16:creationId xmlns:a16="http://schemas.microsoft.com/office/drawing/2014/main" id="{BCD2ECBA-F1F7-4775-B604-BD31AE14D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0B49A-F61A-4C86-B197-0E8F2646827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8383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5C6C-6596-4B13-9CD8-AB6030ABB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5420CA-F047-4FE1-985C-E97FE6F9F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678FDB-EE89-457F-86A7-27A45D198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0A9DA-5F6E-4A8E-BADF-372660D26212}"/>
              </a:ext>
            </a:extLst>
          </p:cNvPr>
          <p:cNvSpPr>
            <a:spLocks noGrp="1"/>
          </p:cNvSpPr>
          <p:nvPr>
            <p:ph type="dt" sz="half" idx="10"/>
          </p:nvPr>
        </p:nvSpPr>
        <p:spPr/>
        <p:txBody>
          <a:bodyPr/>
          <a:lstStyle/>
          <a:p>
            <a:fld id="{0446F66E-5FB6-4EAC-ABA7-271CC422A228}" type="datetimeFigureOut">
              <a:rPr lang="en-US" smtClean="0"/>
              <a:t>12/30/2023</a:t>
            </a:fld>
            <a:endParaRPr lang="en-US"/>
          </a:p>
        </p:txBody>
      </p:sp>
      <p:sp>
        <p:nvSpPr>
          <p:cNvPr id="6" name="Footer Placeholder 5">
            <a:extLst>
              <a:ext uri="{FF2B5EF4-FFF2-40B4-BE49-F238E27FC236}">
                <a16:creationId xmlns:a16="http://schemas.microsoft.com/office/drawing/2014/main" id="{A57BB631-599C-44E2-AC29-E6D8312CF8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F6455-2901-4E88-992B-0743E3AEFF54}"/>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89181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5A7C5-3608-4419-ADEF-1CC1949C2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EAC37C-83FF-4DE8-A7DB-4F7F45444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C6AEC-7087-4312-B2A9-48B2E1C47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6F66E-5FB6-4EAC-ABA7-271CC422A228}" type="datetimeFigureOut">
              <a:rPr lang="en-US" smtClean="0"/>
              <a:t>12/30/2023</a:t>
            </a:fld>
            <a:endParaRPr lang="en-US"/>
          </a:p>
        </p:txBody>
      </p:sp>
      <p:sp>
        <p:nvSpPr>
          <p:cNvPr id="5" name="Footer Placeholder 4">
            <a:extLst>
              <a:ext uri="{FF2B5EF4-FFF2-40B4-BE49-F238E27FC236}">
                <a16:creationId xmlns:a16="http://schemas.microsoft.com/office/drawing/2014/main" id="{4CD94FF1-F13D-4373-87B9-FEC3F646A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0035EF-8C03-4E7C-A839-877518A5E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34B65-8DCD-493D-BC2B-4D5FEDAF4551}" type="slidenum">
              <a:rPr lang="en-US" smtClean="0"/>
              <a:t>‹#›</a:t>
            </a:fld>
            <a:endParaRPr lang="en-US"/>
          </a:p>
        </p:txBody>
      </p:sp>
    </p:spTree>
    <p:extLst>
      <p:ext uri="{BB962C8B-B14F-4D97-AF65-F5344CB8AC3E}">
        <p14:creationId xmlns:p14="http://schemas.microsoft.com/office/powerpoint/2010/main" val="28514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6766725" y="2051797"/>
            <a:ext cx="4939166" cy="3204135"/>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400" b="1" dirty="0"/>
              <a:t>Chapter Website and Arbiter Website Training</a:t>
            </a:r>
          </a:p>
          <a:p>
            <a:endParaRPr lang="en-US" sz="4800" dirty="0"/>
          </a:p>
          <a:p>
            <a:br>
              <a:rPr lang="en-US" sz="4800" dirty="0"/>
            </a:br>
            <a:br>
              <a:rPr lang="en-US" sz="4800" b="1" dirty="0"/>
            </a:br>
            <a:endParaRPr lang="en-US" sz="4800" b="1" dirty="0"/>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382731" y="4585580"/>
            <a:ext cx="4023360" cy="14091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January 3, 2024</a:t>
            </a:r>
          </a:p>
          <a:p>
            <a:r>
              <a:rPr lang="en-US" sz="4800" b="1" dirty="0"/>
              <a:t>New Official’s</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Tree>
    <p:extLst>
      <p:ext uri="{BB962C8B-B14F-4D97-AF65-F5344CB8AC3E}">
        <p14:creationId xmlns:p14="http://schemas.microsoft.com/office/powerpoint/2010/main" val="86156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2293C596-D6A7-47D3-8AF6-F5B932A2B17F}"/>
              </a:ext>
            </a:extLst>
          </p:cNvPr>
          <p:cNvSpPr txBox="1">
            <a:spLocks/>
          </p:cNvSpPr>
          <p:nvPr/>
        </p:nvSpPr>
        <p:spPr>
          <a:xfrm>
            <a:off x="7002698" y="2169498"/>
            <a:ext cx="4023360" cy="3204135"/>
          </a:xfrm>
          <a:prstGeom prst="rect">
            <a:avLst/>
          </a:prstGeom>
        </p:spPr>
        <p:txBody>
          <a:bodyPr vert="horz" lIns="91440" tIns="45720" rIns="91440" bIns="45720" rtlCol="0" anchor="b">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How to log into the Arbiter Website:</a:t>
            </a:r>
          </a:p>
          <a:p>
            <a:endParaRPr lang="en-US" sz="4800" dirty="0"/>
          </a:p>
          <a:p>
            <a:r>
              <a:rPr lang="en-US" sz="4800" b="1" dirty="0"/>
              <a:t>Open search engine </a:t>
            </a:r>
          </a:p>
          <a:p>
            <a:endParaRPr lang="en-US" sz="4800" b="1" dirty="0"/>
          </a:p>
          <a:p>
            <a:r>
              <a:rPr lang="en-US" sz="4800" b="1" dirty="0"/>
              <a:t>Type in:</a:t>
            </a:r>
          </a:p>
          <a:p>
            <a:endParaRPr lang="en-US" sz="4800" b="1" dirty="0"/>
          </a:p>
          <a:p>
            <a:r>
              <a:rPr lang="en-US" sz="4800" b="1" dirty="0"/>
              <a:t>www.arbitersports.com</a:t>
            </a:r>
          </a:p>
          <a:p>
            <a:endParaRPr lang="en-US" sz="4800" dirty="0"/>
          </a:p>
          <a:p>
            <a:br>
              <a:rPr lang="en-US" sz="4800" dirty="0"/>
            </a:br>
            <a:br>
              <a:rPr lang="en-US" sz="4800" b="1" dirty="0"/>
            </a:br>
            <a:endParaRPr lang="en-US" sz="4800" b="1" dirty="0"/>
          </a:p>
        </p:txBody>
      </p:sp>
      <p:sp>
        <p:nvSpPr>
          <p:cNvPr id="14" name="Title 1">
            <a:extLst>
              <a:ext uri="{FF2B5EF4-FFF2-40B4-BE49-F238E27FC236}">
                <a16:creationId xmlns:a16="http://schemas.microsoft.com/office/drawing/2014/main" id="{D616C094-7558-42E3-A9E6-983FE6BFB6E4}"/>
              </a:ext>
            </a:extLst>
          </p:cNvPr>
          <p:cNvSpPr txBox="1">
            <a:spLocks/>
          </p:cNvSpPr>
          <p:nvPr/>
        </p:nvSpPr>
        <p:spPr>
          <a:xfrm>
            <a:off x="462763" y="4364110"/>
            <a:ext cx="4023360" cy="320413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How to log into the Arbiter Website:</a:t>
            </a:r>
            <a:br>
              <a:rPr lang="en-US" sz="4800" dirty="0"/>
            </a:br>
            <a:br>
              <a:rPr lang="en-US" sz="4800" b="1" dirty="0"/>
            </a:br>
            <a:endParaRPr lang="en-US" sz="4800" b="1" dirty="0"/>
          </a:p>
        </p:txBody>
      </p:sp>
      <p:sp>
        <p:nvSpPr>
          <p:cNvPr id="15" name="Title 1">
            <a:extLst>
              <a:ext uri="{FF2B5EF4-FFF2-40B4-BE49-F238E27FC236}">
                <a16:creationId xmlns:a16="http://schemas.microsoft.com/office/drawing/2014/main" id="{31F790CF-F3B7-421F-8EA9-81CC2C63D25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Arbiter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Training</a:t>
            </a:r>
            <a:br>
              <a:rPr lang="en-US" sz="4800" kern="1200" dirty="0">
                <a:solidFill>
                  <a:schemeClr val="tx1"/>
                </a:solidFill>
                <a:latin typeface="+mj-lt"/>
                <a:ea typeface="+mj-ea"/>
                <a:cs typeface="+mj-cs"/>
              </a:rPr>
            </a:br>
            <a:br>
              <a:rPr lang="en-US" sz="4800" dirty="0"/>
            </a:br>
            <a:endParaRPr lang="en-US" sz="4800" b="1" kern="1200" dirty="0">
              <a:solidFill>
                <a:schemeClr val="tx1"/>
              </a:solidFill>
              <a:latin typeface="+mj-lt"/>
              <a:ea typeface="+mj-ea"/>
              <a:cs typeface="+mj-cs"/>
            </a:endParaRPr>
          </a:p>
        </p:txBody>
      </p:sp>
    </p:spTree>
    <p:extLst>
      <p:ext uri="{BB962C8B-B14F-4D97-AF65-F5344CB8AC3E}">
        <p14:creationId xmlns:p14="http://schemas.microsoft.com/office/powerpoint/2010/main" val="254127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Arbiter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Training</a:t>
            </a:r>
            <a:br>
              <a:rPr lang="en-US" sz="4800" kern="1200" dirty="0">
                <a:solidFill>
                  <a:schemeClr val="tx1"/>
                </a:solidFill>
                <a:latin typeface="+mj-lt"/>
                <a:ea typeface="+mj-ea"/>
                <a:cs typeface="+mj-cs"/>
              </a:rPr>
            </a:br>
            <a:br>
              <a:rPr lang="en-US" sz="4800" dirty="0"/>
            </a:br>
            <a:endParaRPr lang="en-US" sz="4800"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31041" y="625684"/>
            <a:ext cx="5775466" cy="54553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B8FACD86-C15C-4345-AE1F-A9C763C81358}"/>
              </a:ext>
            </a:extLst>
          </p:cNvPr>
          <p:cNvSpPr txBox="1">
            <a:spLocks/>
          </p:cNvSpPr>
          <p:nvPr/>
        </p:nvSpPr>
        <p:spPr>
          <a:xfrm>
            <a:off x="486109" y="2162011"/>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4800" dirty="0"/>
            </a:br>
            <a:r>
              <a:rPr lang="en-US" sz="4800" b="1" dirty="0"/>
              <a:t>How to log in</a:t>
            </a:r>
          </a:p>
        </p:txBody>
      </p:sp>
    </p:spTree>
    <p:extLst>
      <p:ext uri="{BB962C8B-B14F-4D97-AF65-F5344CB8AC3E}">
        <p14:creationId xmlns:p14="http://schemas.microsoft.com/office/powerpoint/2010/main" val="3880534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b="1" kern="1200" dirty="0">
                <a:solidFill>
                  <a:schemeClr val="tx1"/>
                </a:solidFill>
                <a:latin typeface="+mj-lt"/>
                <a:ea typeface="+mj-ea"/>
                <a:cs typeface="+mj-cs"/>
              </a:rPr>
              <a:t>Arbiter </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Training</a:t>
            </a:r>
            <a:br>
              <a:rPr lang="en-US" kern="1200" dirty="0">
                <a:solidFill>
                  <a:schemeClr val="tx1"/>
                </a:solidFill>
                <a:latin typeface="+mj-lt"/>
                <a:ea typeface="+mj-ea"/>
                <a:cs typeface="+mj-cs"/>
              </a:rPr>
            </a:br>
            <a:br>
              <a:rPr lang="en-US" kern="1200" dirty="0">
                <a:solidFill>
                  <a:schemeClr val="tx1"/>
                </a:solidFill>
                <a:latin typeface="+mj-lt"/>
                <a:ea typeface="+mj-ea"/>
                <a:cs typeface="+mj-cs"/>
              </a:rPr>
            </a:br>
            <a:endParaRPr lang="en-US"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4356" y="1703099"/>
            <a:ext cx="6408836" cy="388654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3B2CA19A-C1B3-4407-9428-1759172A3849}"/>
              </a:ext>
            </a:extLst>
          </p:cNvPr>
          <p:cNvSpPr txBox="1">
            <a:spLocks/>
          </p:cNvSpPr>
          <p:nvPr/>
        </p:nvSpPr>
        <p:spPr>
          <a:xfrm>
            <a:off x="514836" y="3317551"/>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How to check and update your Profile</a:t>
            </a:r>
          </a:p>
        </p:txBody>
      </p:sp>
    </p:spTree>
    <p:extLst>
      <p:ext uri="{BB962C8B-B14F-4D97-AF65-F5344CB8AC3E}">
        <p14:creationId xmlns:p14="http://schemas.microsoft.com/office/powerpoint/2010/main" val="2451996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b="1" kern="1200" dirty="0">
                <a:solidFill>
                  <a:schemeClr val="tx1"/>
                </a:solidFill>
                <a:latin typeface="+mj-lt"/>
                <a:ea typeface="+mj-ea"/>
                <a:cs typeface="+mj-cs"/>
              </a:rPr>
              <a:t>Arbiter </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Training</a:t>
            </a:r>
            <a:br>
              <a:rPr lang="en-US" kern="1200" dirty="0">
                <a:solidFill>
                  <a:schemeClr val="tx1"/>
                </a:solidFill>
                <a:latin typeface="+mj-lt"/>
                <a:ea typeface="+mj-ea"/>
                <a:cs typeface="+mj-cs"/>
              </a:rPr>
            </a:br>
            <a:br>
              <a:rPr lang="en-US" kern="1200" dirty="0">
                <a:solidFill>
                  <a:schemeClr val="tx1"/>
                </a:solidFill>
                <a:latin typeface="+mj-lt"/>
                <a:ea typeface="+mj-ea"/>
                <a:cs typeface="+mj-cs"/>
              </a:rPr>
            </a:br>
            <a:endParaRPr lang="en-US"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4356" y="781828"/>
            <a:ext cx="6408836" cy="51430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FE6D3AA0-A3BF-473D-943B-902F470ED461}"/>
              </a:ext>
            </a:extLst>
          </p:cNvPr>
          <p:cNvSpPr txBox="1">
            <a:spLocks/>
          </p:cNvSpPr>
          <p:nvPr/>
        </p:nvSpPr>
        <p:spPr>
          <a:xfrm>
            <a:off x="477981" y="4673268"/>
            <a:ext cx="4023360" cy="19564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How to check and update your Profile</a:t>
            </a:r>
          </a:p>
        </p:txBody>
      </p:sp>
    </p:spTree>
    <p:extLst>
      <p:ext uri="{BB962C8B-B14F-4D97-AF65-F5344CB8AC3E}">
        <p14:creationId xmlns:p14="http://schemas.microsoft.com/office/powerpoint/2010/main" val="3474875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Freeform: Shape 7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6" name="Freeform: Shape 7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100" b="1" kern="1200" dirty="0">
                <a:solidFill>
                  <a:schemeClr val="tx1"/>
                </a:solidFill>
                <a:latin typeface="+mj-lt"/>
                <a:ea typeface="+mj-ea"/>
                <a:cs typeface="+mj-cs"/>
              </a:rPr>
              <a:t>Arbiter </a:t>
            </a:r>
            <a:br>
              <a:rPr lang="en-US" sz="4100" b="1" kern="1200" dirty="0">
                <a:solidFill>
                  <a:schemeClr val="tx1"/>
                </a:solidFill>
                <a:latin typeface="+mj-lt"/>
                <a:ea typeface="+mj-ea"/>
                <a:cs typeface="+mj-cs"/>
              </a:rPr>
            </a:br>
            <a:r>
              <a:rPr lang="en-US" sz="4100" b="1" kern="1200" dirty="0">
                <a:solidFill>
                  <a:schemeClr val="tx1"/>
                </a:solidFill>
                <a:latin typeface="+mj-lt"/>
                <a:ea typeface="+mj-ea"/>
                <a:cs typeface="+mj-cs"/>
              </a:rPr>
              <a:t>Training</a:t>
            </a:r>
            <a:br>
              <a:rPr lang="en-US" sz="4100" kern="1200" dirty="0">
                <a:solidFill>
                  <a:schemeClr val="tx1"/>
                </a:solidFill>
                <a:latin typeface="+mj-lt"/>
                <a:ea typeface="+mj-ea"/>
                <a:cs typeface="+mj-cs"/>
              </a:rPr>
            </a:br>
            <a:br>
              <a:rPr lang="en-US" sz="4100" kern="1200" dirty="0">
                <a:solidFill>
                  <a:schemeClr val="tx1"/>
                </a:solidFill>
                <a:latin typeface="+mj-lt"/>
                <a:ea typeface="+mj-ea"/>
                <a:cs typeface="+mj-cs"/>
              </a:rPr>
            </a:br>
            <a:endParaRPr lang="en-US" sz="4100" b="1" kern="1200" dirty="0">
              <a:solidFill>
                <a:schemeClr val="tx1"/>
              </a:solidFill>
              <a:latin typeface="+mj-lt"/>
              <a:ea typeface="+mj-ea"/>
              <a:cs typeface="+mj-cs"/>
            </a:endParaRPr>
          </a:p>
        </p:txBody>
      </p:sp>
      <p:sp>
        <p:nvSpPr>
          <p:cNvPr id="78" name="Rectangle 7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0" name="Rectangle 7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4356" y="2063595"/>
            <a:ext cx="6408836" cy="309833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51D4B68A-8BFB-4323-9260-49B79711D614}"/>
              </a:ext>
            </a:extLst>
          </p:cNvPr>
          <p:cNvSpPr txBox="1">
            <a:spLocks/>
          </p:cNvSpPr>
          <p:nvPr/>
        </p:nvSpPr>
        <p:spPr>
          <a:xfrm>
            <a:off x="470869" y="4516025"/>
            <a:ext cx="4023360" cy="1865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b="1" dirty="0"/>
              <a:t>How to check game assignments and partners</a:t>
            </a:r>
          </a:p>
        </p:txBody>
      </p:sp>
    </p:spTree>
    <p:extLst>
      <p:ext uri="{BB962C8B-B14F-4D97-AF65-F5344CB8AC3E}">
        <p14:creationId xmlns:p14="http://schemas.microsoft.com/office/powerpoint/2010/main" val="247234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100" b="1" kern="1200" dirty="0">
                <a:solidFill>
                  <a:schemeClr val="tx1"/>
                </a:solidFill>
                <a:latin typeface="+mj-lt"/>
                <a:ea typeface="+mj-ea"/>
                <a:cs typeface="+mj-cs"/>
              </a:rPr>
              <a:t>Arbiter </a:t>
            </a:r>
            <a:br>
              <a:rPr lang="en-US" sz="4100" b="1" kern="1200" dirty="0">
                <a:solidFill>
                  <a:schemeClr val="tx1"/>
                </a:solidFill>
                <a:latin typeface="+mj-lt"/>
                <a:ea typeface="+mj-ea"/>
                <a:cs typeface="+mj-cs"/>
              </a:rPr>
            </a:br>
            <a:r>
              <a:rPr lang="en-US" sz="4100" b="1" kern="1200" dirty="0">
                <a:solidFill>
                  <a:schemeClr val="tx1"/>
                </a:solidFill>
                <a:latin typeface="+mj-lt"/>
                <a:ea typeface="+mj-ea"/>
                <a:cs typeface="+mj-cs"/>
              </a:rPr>
              <a:t>Training</a:t>
            </a:r>
            <a:br>
              <a:rPr lang="en-US" sz="4100" kern="1200" dirty="0">
                <a:solidFill>
                  <a:schemeClr val="tx1"/>
                </a:solidFill>
                <a:latin typeface="+mj-lt"/>
                <a:ea typeface="+mj-ea"/>
                <a:cs typeface="+mj-cs"/>
              </a:rPr>
            </a:br>
            <a:br>
              <a:rPr lang="en-US" sz="4100" kern="1200" dirty="0">
                <a:solidFill>
                  <a:schemeClr val="tx1"/>
                </a:solidFill>
                <a:latin typeface="+mj-lt"/>
                <a:ea typeface="+mj-ea"/>
                <a:cs typeface="+mj-cs"/>
              </a:rPr>
            </a:br>
            <a:endParaRPr lang="en-US" sz="4100"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4356" y="2263871"/>
            <a:ext cx="6408836" cy="248510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80CC8FCA-B968-43C7-ACA3-2D72B4BFC60E}"/>
              </a:ext>
            </a:extLst>
          </p:cNvPr>
          <p:cNvSpPr txBox="1">
            <a:spLocks/>
          </p:cNvSpPr>
          <p:nvPr/>
        </p:nvSpPr>
        <p:spPr>
          <a:xfrm>
            <a:off x="470869" y="4516025"/>
            <a:ext cx="4023360" cy="1865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b="1" dirty="0"/>
              <a:t>How to check game assignments and partners</a:t>
            </a:r>
          </a:p>
        </p:txBody>
      </p:sp>
    </p:spTree>
    <p:extLst>
      <p:ext uri="{BB962C8B-B14F-4D97-AF65-F5344CB8AC3E}">
        <p14:creationId xmlns:p14="http://schemas.microsoft.com/office/powerpoint/2010/main" val="3854581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Arbiter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Training</a:t>
            </a:r>
            <a:br>
              <a:rPr lang="en-US" sz="4800" kern="1200" dirty="0">
                <a:solidFill>
                  <a:schemeClr val="tx1"/>
                </a:solidFill>
                <a:latin typeface="+mj-lt"/>
                <a:ea typeface="+mj-ea"/>
                <a:cs typeface="+mj-cs"/>
              </a:rPr>
            </a:br>
            <a:br>
              <a:rPr lang="en-US" sz="4800"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4356" y="1438734"/>
            <a:ext cx="6408836" cy="382927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DD7098B0-3BFD-49E4-9148-DD7B03E7A4DA}"/>
              </a:ext>
            </a:extLst>
          </p:cNvPr>
          <p:cNvSpPr txBox="1">
            <a:spLocks/>
          </p:cNvSpPr>
          <p:nvPr/>
        </p:nvSpPr>
        <p:spPr>
          <a:xfrm>
            <a:off x="486109" y="2724430"/>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How to set up Blocks</a:t>
            </a:r>
          </a:p>
        </p:txBody>
      </p:sp>
    </p:spTree>
    <p:extLst>
      <p:ext uri="{BB962C8B-B14F-4D97-AF65-F5344CB8AC3E}">
        <p14:creationId xmlns:p14="http://schemas.microsoft.com/office/powerpoint/2010/main" val="686113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b="1" kern="1200" dirty="0">
                <a:solidFill>
                  <a:schemeClr val="tx1"/>
                </a:solidFill>
                <a:latin typeface="+mj-lt"/>
                <a:ea typeface="+mj-ea"/>
                <a:cs typeface="+mj-cs"/>
              </a:rPr>
              <a:t>Arbiter Pay</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Training</a:t>
            </a:r>
            <a:br>
              <a:rPr lang="en-US" kern="1200" dirty="0">
                <a:solidFill>
                  <a:schemeClr val="tx1"/>
                </a:solidFill>
                <a:latin typeface="+mj-lt"/>
                <a:ea typeface="+mj-ea"/>
                <a:cs typeface="+mj-cs"/>
              </a:rPr>
            </a:br>
            <a:br>
              <a:rPr lang="en-US" dirty="0"/>
            </a:br>
            <a:endParaRPr lang="en-US"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99503" y="625684"/>
            <a:ext cx="6038541" cy="54553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3E1881DD-806D-4119-A81B-5F35D057CC3D}"/>
              </a:ext>
            </a:extLst>
          </p:cNvPr>
          <p:cNvSpPr txBox="1">
            <a:spLocks/>
          </p:cNvSpPr>
          <p:nvPr/>
        </p:nvSpPr>
        <p:spPr>
          <a:xfrm>
            <a:off x="486109" y="4546920"/>
            <a:ext cx="4023360" cy="19348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How to set up an Arbiter Pay Account</a:t>
            </a:r>
          </a:p>
        </p:txBody>
      </p:sp>
    </p:spTree>
    <p:extLst>
      <p:ext uri="{BB962C8B-B14F-4D97-AF65-F5344CB8AC3E}">
        <p14:creationId xmlns:p14="http://schemas.microsoft.com/office/powerpoint/2010/main" val="2682205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b="1" kern="1200" dirty="0">
                <a:solidFill>
                  <a:schemeClr val="tx1"/>
                </a:solidFill>
                <a:latin typeface="+mj-lt"/>
                <a:ea typeface="+mj-ea"/>
                <a:cs typeface="+mj-cs"/>
              </a:rPr>
              <a:t>Arbiter Pay </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Training</a:t>
            </a:r>
            <a:br>
              <a:rPr lang="en-US" kern="1200" dirty="0">
                <a:solidFill>
                  <a:schemeClr val="tx1"/>
                </a:solidFill>
                <a:latin typeface="+mj-lt"/>
                <a:ea typeface="+mj-ea"/>
                <a:cs typeface="+mj-cs"/>
              </a:rPr>
            </a:br>
            <a:br>
              <a:rPr lang="en-US" dirty="0"/>
            </a:br>
            <a:endParaRPr lang="en-US"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4356" y="681077"/>
            <a:ext cx="6408836" cy="534459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0AD54559-0A81-401F-871F-F57E20E0DCF1}"/>
              </a:ext>
            </a:extLst>
          </p:cNvPr>
          <p:cNvSpPr txBox="1">
            <a:spLocks/>
          </p:cNvSpPr>
          <p:nvPr/>
        </p:nvSpPr>
        <p:spPr>
          <a:xfrm>
            <a:off x="486109" y="4546920"/>
            <a:ext cx="4023360" cy="19348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How to set up an Arbiter Pay Account</a:t>
            </a:r>
          </a:p>
        </p:txBody>
      </p:sp>
    </p:spTree>
    <p:extLst>
      <p:ext uri="{BB962C8B-B14F-4D97-AF65-F5344CB8AC3E}">
        <p14:creationId xmlns:p14="http://schemas.microsoft.com/office/powerpoint/2010/main" val="3384180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b="1" kern="1200" dirty="0">
                <a:solidFill>
                  <a:schemeClr val="tx1"/>
                </a:solidFill>
                <a:latin typeface="+mj-lt"/>
                <a:ea typeface="+mj-ea"/>
                <a:cs typeface="+mj-cs"/>
              </a:rPr>
              <a:t>Arbiter Pay</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Training</a:t>
            </a:r>
            <a:br>
              <a:rPr lang="en-US" kern="1200" dirty="0">
                <a:solidFill>
                  <a:schemeClr val="tx1"/>
                </a:solidFill>
                <a:latin typeface="+mj-lt"/>
                <a:ea typeface="+mj-ea"/>
                <a:cs typeface="+mj-cs"/>
              </a:rPr>
            </a:br>
            <a:br>
              <a:rPr lang="en-US" kern="1200" dirty="0">
                <a:solidFill>
                  <a:schemeClr val="tx1"/>
                </a:solidFill>
                <a:latin typeface="+mj-lt"/>
                <a:ea typeface="+mj-ea"/>
                <a:cs typeface="+mj-cs"/>
              </a:rPr>
            </a:br>
            <a:endParaRPr lang="en-US"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4356" y="1558900"/>
            <a:ext cx="6408836" cy="35889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68C7A1B2-980C-4543-991F-88D2D8DFF15B}"/>
              </a:ext>
            </a:extLst>
          </p:cNvPr>
          <p:cNvSpPr txBox="1">
            <a:spLocks/>
          </p:cNvSpPr>
          <p:nvPr/>
        </p:nvSpPr>
        <p:spPr>
          <a:xfrm>
            <a:off x="368808" y="3353374"/>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How to set up an Arbiter Pay Account</a:t>
            </a:r>
          </a:p>
        </p:txBody>
      </p:sp>
    </p:spTree>
    <p:extLst>
      <p:ext uri="{BB962C8B-B14F-4D97-AF65-F5344CB8AC3E}">
        <p14:creationId xmlns:p14="http://schemas.microsoft.com/office/powerpoint/2010/main" val="85840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Chapter Website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6563843" y="2125252"/>
            <a:ext cx="4023360" cy="3204135"/>
          </a:xfrm>
          <a:prstGeom prst="rect">
            <a:avLst/>
          </a:prstGeom>
        </p:spPr>
        <p:txBody>
          <a:bodyPr vert="horz" lIns="91440" tIns="45720" rIns="91440" bIns="45720" rtlCol="0" anchor="b">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How to log into the chapter website:</a:t>
            </a:r>
          </a:p>
          <a:p>
            <a:endParaRPr lang="en-US" sz="4800" b="1" dirty="0"/>
          </a:p>
          <a:p>
            <a:r>
              <a:rPr lang="en-US" sz="4800" b="1" dirty="0"/>
              <a:t>Open search engine </a:t>
            </a:r>
          </a:p>
          <a:p>
            <a:endParaRPr lang="en-US" sz="4800" b="1" dirty="0"/>
          </a:p>
          <a:p>
            <a:r>
              <a:rPr lang="en-US" sz="4800" b="1" dirty="0"/>
              <a:t>Type in:</a:t>
            </a:r>
          </a:p>
          <a:p>
            <a:endParaRPr lang="en-US" sz="4800" b="1" dirty="0"/>
          </a:p>
          <a:p>
            <a:r>
              <a:rPr lang="en-US" sz="4800" b="1" dirty="0"/>
              <a:t>www.tylertasosoftball.com</a:t>
            </a:r>
          </a:p>
          <a:p>
            <a:endParaRPr lang="en-US" sz="4800" dirty="0"/>
          </a:p>
          <a:p>
            <a:br>
              <a:rPr lang="en-US" sz="4800" dirty="0"/>
            </a:br>
            <a:br>
              <a:rPr lang="en-US" sz="4800" b="1" dirty="0"/>
            </a:br>
            <a:endParaRPr lang="en-US" sz="4800" b="1" dirty="0"/>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364110"/>
            <a:ext cx="4023360" cy="320413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How to log into the chapter website:</a:t>
            </a:r>
            <a:br>
              <a:rPr lang="en-US" sz="4800" dirty="0"/>
            </a:br>
            <a:br>
              <a:rPr lang="en-US" sz="4800" b="1" dirty="0"/>
            </a:br>
            <a:endParaRPr lang="en-US" sz="4800" b="1" dirty="0"/>
          </a:p>
        </p:txBody>
      </p:sp>
    </p:spTree>
    <p:extLst>
      <p:ext uri="{BB962C8B-B14F-4D97-AF65-F5344CB8AC3E}">
        <p14:creationId xmlns:p14="http://schemas.microsoft.com/office/powerpoint/2010/main" val="2468554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b="1" kern="1200" dirty="0">
                <a:solidFill>
                  <a:schemeClr val="tx1"/>
                </a:solidFill>
                <a:latin typeface="+mj-lt"/>
                <a:ea typeface="+mj-ea"/>
                <a:cs typeface="+mj-cs"/>
              </a:rPr>
              <a:t>Arbiter Pay Training</a:t>
            </a:r>
            <a:br>
              <a:rPr lang="en-US" kern="1200" dirty="0">
                <a:solidFill>
                  <a:schemeClr val="tx1"/>
                </a:solidFill>
                <a:latin typeface="+mj-lt"/>
                <a:ea typeface="+mj-ea"/>
                <a:cs typeface="+mj-cs"/>
              </a:rPr>
            </a:br>
            <a:br>
              <a:rPr lang="en-US" kern="1200" dirty="0">
                <a:solidFill>
                  <a:schemeClr val="tx1"/>
                </a:solidFill>
                <a:latin typeface="+mj-lt"/>
                <a:ea typeface="+mj-ea"/>
                <a:cs typeface="+mj-cs"/>
              </a:rPr>
            </a:br>
            <a:endParaRPr lang="en-US"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37028" y="1775099"/>
            <a:ext cx="6408836" cy="306237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5585BE41-8ECD-4CEC-96B9-63F39620C336}"/>
              </a:ext>
            </a:extLst>
          </p:cNvPr>
          <p:cNvSpPr txBox="1">
            <a:spLocks/>
          </p:cNvSpPr>
          <p:nvPr/>
        </p:nvSpPr>
        <p:spPr>
          <a:xfrm>
            <a:off x="486109" y="4456307"/>
            <a:ext cx="4023360" cy="19851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How to set up an Arbiter Pay Account</a:t>
            </a:r>
          </a:p>
        </p:txBody>
      </p:sp>
    </p:spTree>
    <p:extLst>
      <p:ext uri="{BB962C8B-B14F-4D97-AF65-F5344CB8AC3E}">
        <p14:creationId xmlns:p14="http://schemas.microsoft.com/office/powerpoint/2010/main" val="4086153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b="1" kern="1200" dirty="0">
                <a:solidFill>
                  <a:schemeClr val="tx1"/>
                </a:solidFill>
                <a:latin typeface="+mj-lt"/>
                <a:ea typeface="+mj-ea"/>
                <a:cs typeface="+mj-cs"/>
              </a:rPr>
              <a:t>Arbiter Pay Training</a:t>
            </a:r>
            <a:br>
              <a:rPr lang="en-US" kern="1200" dirty="0">
                <a:solidFill>
                  <a:schemeClr val="tx1"/>
                </a:solidFill>
                <a:latin typeface="+mj-lt"/>
                <a:ea typeface="+mj-ea"/>
                <a:cs typeface="+mj-cs"/>
              </a:rPr>
            </a:br>
            <a:br>
              <a:rPr lang="en-US" kern="1200" dirty="0">
                <a:solidFill>
                  <a:schemeClr val="tx1"/>
                </a:solidFill>
                <a:latin typeface="+mj-lt"/>
                <a:ea typeface="+mj-ea"/>
                <a:cs typeface="+mj-cs"/>
              </a:rPr>
            </a:br>
            <a:endParaRPr lang="en-US"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91337" y="1746681"/>
            <a:ext cx="6408836" cy="33646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18E64E93-44E5-41A8-AED0-673D46750593}"/>
              </a:ext>
            </a:extLst>
          </p:cNvPr>
          <p:cNvSpPr txBox="1">
            <a:spLocks/>
          </p:cNvSpPr>
          <p:nvPr/>
        </p:nvSpPr>
        <p:spPr>
          <a:xfrm>
            <a:off x="477981" y="4575470"/>
            <a:ext cx="4023360" cy="179484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How to set up an Arbiter Pay Account</a:t>
            </a:r>
          </a:p>
        </p:txBody>
      </p:sp>
    </p:spTree>
    <p:extLst>
      <p:ext uri="{BB962C8B-B14F-4D97-AF65-F5344CB8AC3E}">
        <p14:creationId xmlns:p14="http://schemas.microsoft.com/office/powerpoint/2010/main" val="1576319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b="1" kern="1200" dirty="0">
                <a:solidFill>
                  <a:schemeClr val="tx1"/>
                </a:solidFill>
                <a:latin typeface="+mj-lt"/>
                <a:ea typeface="+mj-ea"/>
                <a:cs typeface="+mj-cs"/>
              </a:rPr>
              <a:t>Arbiter Pay Training</a:t>
            </a:r>
            <a:br>
              <a:rPr lang="en-US" kern="1200" dirty="0">
                <a:solidFill>
                  <a:schemeClr val="tx1"/>
                </a:solidFill>
                <a:latin typeface="+mj-lt"/>
                <a:ea typeface="+mj-ea"/>
                <a:cs typeface="+mj-cs"/>
              </a:rPr>
            </a:br>
            <a:br>
              <a:rPr lang="en-US" kern="1200" dirty="0">
                <a:solidFill>
                  <a:schemeClr val="tx1"/>
                </a:solidFill>
                <a:latin typeface="+mj-lt"/>
                <a:ea typeface="+mj-ea"/>
                <a:cs typeface="+mj-cs"/>
              </a:rPr>
            </a:br>
            <a:endParaRPr lang="en-US"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04723" y="625684"/>
            <a:ext cx="5428102" cy="54553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A590F4AC-1C44-42A9-8F37-CF0862F24611}"/>
              </a:ext>
            </a:extLst>
          </p:cNvPr>
          <p:cNvSpPr txBox="1">
            <a:spLocks/>
          </p:cNvSpPr>
          <p:nvPr/>
        </p:nvSpPr>
        <p:spPr>
          <a:xfrm>
            <a:off x="462763" y="3186646"/>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How to set up an Arbiter Pay Account</a:t>
            </a:r>
          </a:p>
        </p:txBody>
      </p:sp>
    </p:spTree>
    <p:extLst>
      <p:ext uri="{BB962C8B-B14F-4D97-AF65-F5344CB8AC3E}">
        <p14:creationId xmlns:p14="http://schemas.microsoft.com/office/powerpoint/2010/main" val="3603017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2293C596-D6A7-47D3-8AF6-F5B932A2B17F}"/>
              </a:ext>
            </a:extLst>
          </p:cNvPr>
          <p:cNvSpPr txBox="1">
            <a:spLocks/>
          </p:cNvSpPr>
          <p:nvPr/>
        </p:nvSpPr>
        <p:spPr>
          <a:xfrm>
            <a:off x="7002698" y="2169498"/>
            <a:ext cx="4023360" cy="3204135"/>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How to log into the TASO Website: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Open search engine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Type in: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www.taso.org</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4" name="Title 1">
            <a:extLst>
              <a:ext uri="{FF2B5EF4-FFF2-40B4-BE49-F238E27FC236}">
                <a16:creationId xmlns:a16="http://schemas.microsoft.com/office/drawing/2014/main" id="{D616C094-7558-42E3-A9E6-983FE6BFB6E4}"/>
              </a:ext>
            </a:extLst>
          </p:cNvPr>
          <p:cNvSpPr txBox="1">
            <a:spLocks/>
          </p:cNvSpPr>
          <p:nvPr/>
        </p:nvSpPr>
        <p:spPr>
          <a:xfrm>
            <a:off x="462763" y="4364110"/>
            <a:ext cx="4023360" cy="320413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How to log into the TASO Website:</a:t>
            </a: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5" name="Title 1">
            <a:extLst>
              <a:ext uri="{FF2B5EF4-FFF2-40B4-BE49-F238E27FC236}">
                <a16:creationId xmlns:a16="http://schemas.microsoft.com/office/drawing/2014/main" id="{31F790CF-F3B7-421F-8EA9-81CC2C63D25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t>TASO Website</a:t>
            </a:r>
            <a:r>
              <a:rPr lang="en-US" sz="4800" b="1" kern="1200" dirty="0">
                <a:solidFill>
                  <a:schemeClr val="tx1"/>
                </a:solidFill>
                <a:latin typeface="+mj-lt"/>
                <a:ea typeface="+mj-ea"/>
                <a:cs typeface="+mj-cs"/>
              </a:rPr>
              <a:t>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Training</a:t>
            </a:r>
            <a:br>
              <a:rPr lang="en-US" sz="4800" kern="1200" dirty="0">
                <a:solidFill>
                  <a:schemeClr val="tx1"/>
                </a:solidFill>
                <a:latin typeface="+mj-lt"/>
                <a:ea typeface="+mj-ea"/>
                <a:cs typeface="+mj-cs"/>
              </a:rPr>
            </a:br>
            <a:br>
              <a:rPr lang="en-US" sz="4800" dirty="0"/>
            </a:br>
            <a:endParaRPr lang="en-US" sz="4800" b="1" kern="1200" dirty="0">
              <a:solidFill>
                <a:schemeClr val="tx1"/>
              </a:solidFill>
              <a:latin typeface="+mj-lt"/>
              <a:ea typeface="+mj-ea"/>
              <a:cs typeface="+mj-cs"/>
            </a:endParaRPr>
          </a:p>
        </p:txBody>
      </p:sp>
    </p:spTree>
    <p:extLst>
      <p:ext uri="{BB962C8B-B14F-4D97-AF65-F5344CB8AC3E}">
        <p14:creationId xmlns:p14="http://schemas.microsoft.com/office/powerpoint/2010/main" val="306861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t>TASO Website</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Training</a:t>
            </a:r>
            <a:br>
              <a:rPr lang="en-US" sz="4800" kern="1200" dirty="0">
                <a:solidFill>
                  <a:schemeClr val="tx1"/>
                </a:solidFill>
                <a:latin typeface="+mj-lt"/>
                <a:ea typeface="+mj-ea"/>
                <a:cs typeface="+mj-cs"/>
              </a:rPr>
            </a:br>
            <a:br>
              <a:rPr lang="en-US" sz="4800" dirty="0"/>
            </a:br>
            <a:endParaRPr lang="en-US" sz="4800"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B8FACD86-C15C-4345-AE1F-A9C763C81358}"/>
              </a:ext>
            </a:extLst>
          </p:cNvPr>
          <p:cNvSpPr txBox="1">
            <a:spLocks/>
          </p:cNvSpPr>
          <p:nvPr/>
        </p:nvSpPr>
        <p:spPr>
          <a:xfrm>
            <a:off x="486109" y="2162011"/>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How to log in</a:t>
            </a:r>
          </a:p>
        </p:txBody>
      </p:sp>
      <p:pic>
        <p:nvPicPr>
          <p:cNvPr id="4" name="Picture 3">
            <a:extLst>
              <a:ext uri="{FF2B5EF4-FFF2-40B4-BE49-F238E27FC236}">
                <a16:creationId xmlns:a16="http://schemas.microsoft.com/office/drawing/2014/main" id="{9A533941-A60D-4111-8E50-1C3F7F6E1356}"/>
              </a:ext>
            </a:extLst>
          </p:cNvPr>
          <p:cNvPicPr>
            <a:picLocks noChangeAspect="1"/>
          </p:cNvPicPr>
          <p:nvPr/>
        </p:nvPicPr>
        <p:blipFill>
          <a:blip r:embed="rId2"/>
          <a:stretch>
            <a:fillRect/>
          </a:stretch>
        </p:blipFill>
        <p:spPr>
          <a:xfrm>
            <a:off x="5445156" y="1060845"/>
            <a:ext cx="6515100" cy="3739755"/>
          </a:xfrm>
          <a:prstGeom prst="rect">
            <a:avLst/>
          </a:prstGeom>
        </p:spPr>
      </p:pic>
    </p:spTree>
    <p:extLst>
      <p:ext uri="{BB962C8B-B14F-4D97-AF65-F5344CB8AC3E}">
        <p14:creationId xmlns:p14="http://schemas.microsoft.com/office/powerpoint/2010/main" val="3844581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t>TASO Website</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Training</a:t>
            </a:r>
            <a:br>
              <a:rPr lang="en-US" sz="4800" kern="1200" dirty="0">
                <a:solidFill>
                  <a:schemeClr val="tx1"/>
                </a:solidFill>
                <a:latin typeface="+mj-lt"/>
                <a:ea typeface="+mj-ea"/>
                <a:cs typeface="+mj-cs"/>
              </a:rPr>
            </a:br>
            <a:br>
              <a:rPr lang="en-US" sz="4800" dirty="0"/>
            </a:br>
            <a:endParaRPr lang="en-US" sz="4800"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B8FACD86-C15C-4345-AE1F-A9C763C81358}"/>
              </a:ext>
            </a:extLst>
          </p:cNvPr>
          <p:cNvSpPr txBox="1">
            <a:spLocks/>
          </p:cNvSpPr>
          <p:nvPr/>
        </p:nvSpPr>
        <p:spPr>
          <a:xfrm>
            <a:off x="486109" y="2162011"/>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How to log in</a:t>
            </a:r>
          </a:p>
        </p:txBody>
      </p:sp>
      <p:pic>
        <p:nvPicPr>
          <p:cNvPr id="5" name="Picture 4">
            <a:extLst>
              <a:ext uri="{FF2B5EF4-FFF2-40B4-BE49-F238E27FC236}">
                <a16:creationId xmlns:a16="http://schemas.microsoft.com/office/drawing/2014/main" id="{DCE15FD8-8B14-40E8-A240-790669A8EDBC}"/>
              </a:ext>
            </a:extLst>
          </p:cNvPr>
          <p:cNvPicPr>
            <a:picLocks noChangeAspect="1"/>
          </p:cNvPicPr>
          <p:nvPr/>
        </p:nvPicPr>
        <p:blipFill>
          <a:blip r:embed="rId2"/>
          <a:stretch>
            <a:fillRect/>
          </a:stretch>
        </p:blipFill>
        <p:spPr>
          <a:xfrm>
            <a:off x="5426868" y="1714330"/>
            <a:ext cx="6112292" cy="3429339"/>
          </a:xfrm>
          <a:prstGeom prst="rect">
            <a:avLst/>
          </a:prstGeom>
        </p:spPr>
      </p:pic>
    </p:spTree>
    <p:extLst>
      <p:ext uri="{BB962C8B-B14F-4D97-AF65-F5344CB8AC3E}">
        <p14:creationId xmlns:p14="http://schemas.microsoft.com/office/powerpoint/2010/main" val="2525074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t>TASO Website</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Training</a:t>
            </a:r>
            <a:br>
              <a:rPr lang="en-US" sz="4800" kern="1200" dirty="0">
                <a:solidFill>
                  <a:schemeClr val="tx1"/>
                </a:solidFill>
                <a:latin typeface="+mj-lt"/>
                <a:ea typeface="+mj-ea"/>
                <a:cs typeface="+mj-cs"/>
              </a:rPr>
            </a:br>
            <a:br>
              <a:rPr lang="en-US" sz="4800" dirty="0"/>
            </a:br>
            <a:endParaRPr lang="en-US" sz="4800"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B8FACD86-C15C-4345-AE1F-A9C763C81358}"/>
              </a:ext>
            </a:extLst>
          </p:cNvPr>
          <p:cNvSpPr txBox="1">
            <a:spLocks/>
          </p:cNvSpPr>
          <p:nvPr/>
        </p:nvSpPr>
        <p:spPr>
          <a:xfrm>
            <a:off x="486109" y="2162011"/>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How to log in</a:t>
            </a:r>
          </a:p>
        </p:txBody>
      </p:sp>
      <p:pic>
        <p:nvPicPr>
          <p:cNvPr id="4" name="Picture 3">
            <a:extLst>
              <a:ext uri="{FF2B5EF4-FFF2-40B4-BE49-F238E27FC236}">
                <a16:creationId xmlns:a16="http://schemas.microsoft.com/office/drawing/2014/main" id="{E862FD23-2B62-45F1-AE11-390E81B924D5}"/>
              </a:ext>
            </a:extLst>
          </p:cNvPr>
          <p:cNvPicPr>
            <a:picLocks noChangeAspect="1"/>
          </p:cNvPicPr>
          <p:nvPr/>
        </p:nvPicPr>
        <p:blipFill>
          <a:blip r:embed="rId2"/>
          <a:stretch>
            <a:fillRect/>
          </a:stretch>
        </p:blipFill>
        <p:spPr>
          <a:xfrm>
            <a:off x="5637150" y="625683"/>
            <a:ext cx="5876747" cy="4991107"/>
          </a:xfrm>
          <a:prstGeom prst="rect">
            <a:avLst/>
          </a:prstGeom>
        </p:spPr>
      </p:pic>
    </p:spTree>
    <p:extLst>
      <p:ext uri="{BB962C8B-B14F-4D97-AF65-F5344CB8AC3E}">
        <p14:creationId xmlns:p14="http://schemas.microsoft.com/office/powerpoint/2010/main" val="4082707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t>TASO Website</a:t>
            </a:r>
            <a:r>
              <a:rPr lang="en-US" sz="4800" b="1" kern="1200" dirty="0">
                <a:solidFill>
                  <a:schemeClr val="tx1"/>
                </a:solidFill>
                <a:latin typeface="+mj-lt"/>
                <a:ea typeface="+mj-ea"/>
                <a:cs typeface="+mj-cs"/>
              </a:rPr>
              <a:t>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Training</a:t>
            </a:r>
            <a:br>
              <a:rPr lang="en-US" sz="4800" kern="1200" dirty="0">
                <a:solidFill>
                  <a:schemeClr val="tx1"/>
                </a:solidFill>
                <a:latin typeface="+mj-lt"/>
                <a:ea typeface="+mj-ea"/>
                <a:cs typeface="+mj-cs"/>
              </a:rPr>
            </a:br>
            <a:br>
              <a:rPr lang="en-US" sz="4800" dirty="0"/>
            </a:br>
            <a:endParaRPr lang="en-US" sz="4800"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B8FACD86-C15C-4345-AE1F-A9C763C81358}"/>
              </a:ext>
            </a:extLst>
          </p:cNvPr>
          <p:cNvSpPr txBox="1">
            <a:spLocks/>
          </p:cNvSpPr>
          <p:nvPr/>
        </p:nvSpPr>
        <p:spPr>
          <a:xfrm>
            <a:off x="462763" y="4589972"/>
            <a:ext cx="4023360" cy="12932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mn-lt"/>
                <a:ea typeface="+mj-ea"/>
                <a:cs typeface="+mj-cs"/>
              </a:rPr>
              <a:t>How to </a:t>
            </a:r>
            <a:r>
              <a:rPr lang="en-US" sz="3600" b="1" dirty="0">
                <a:solidFill>
                  <a:prstClr val="black"/>
                </a:solidFill>
                <a:latin typeface="+mn-lt"/>
              </a:rPr>
              <a:t>take the test</a:t>
            </a:r>
            <a:endParaRPr kumimoji="0" lang="en-US" sz="3600" b="1" i="0" u="none" strike="noStrike" kern="1200" cap="none" spc="0" normalizeH="0" baseline="0" noProof="0" dirty="0">
              <a:ln>
                <a:noFill/>
              </a:ln>
              <a:solidFill>
                <a:prstClr val="black"/>
              </a:solidFill>
              <a:effectLst/>
              <a:uLnTx/>
              <a:uFillTx/>
              <a:latin typeface="+mn-lt"/>
              <a:ea typeface="+mj-ea"/>
              <a:cs typeface="+mj-cs"/>
            </a:endParaRPr>
          </a:p>
        </p:txBody>
      </p:sp>
      <p:pic>
        <p:nvPicPr>
          <p:cNvPr id="5" name="Picture 4">
            <a:extLst>
              <a:ext uri="{FF2B5EF4-FFF2-40B4-BE49-F238E27FC236}">
                <a16:creationId xmlns:a16="http://schemas.microsoft.com/office/drawing/2014/main" id="{29DAD616-F85C-4BDD-A130-06EEC48620E2}"/>
              </a:ext>
            </a:extLst>
          </p:cNvPr>
          <p:cNvPicPr>
            <a:picLocks noChangeAspect="1"/>
          </p:cNvPicPr>
          <p:nvPr/>
        </p:nvPicPr>
        <p:blipFill>
          <a:blip r:embed="rId2"/>
          <a:stretch>
            <a:fillRect/>
          </a:stretch>
        </p:blipFill>
        <p:spPr>
          <a:xfrm>
            <a:off x="6535901" y="1557076"/>
            <a:ext cx="3772426" cy="3743847"/>
          </a:xfrm>
          <a:prstGeom prst="rect">
            <a:avLst/>
          </a:prstGeom>
        </p:spPr>
      </p:pic>
    </p:spTree>
    <p:extLst>
      <p:ext uri="{BB962C8B-B14F-4D97-AF65-F5344CB8AC3E}">
        <p14:creationId xmlns:p14="http://schemas.microsoft.com/office/powerpoint/2010/main" val="188147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t>TASO Website</a:t>
            </a:r>
            <a:r>
              <a:rPr lang="en-US" sz="4800" b="1" kern="1200" dirty="0">
                <a:solidFill>
                  <a:schemeClr val="tx1"/>
                </a:solidFill>
                <a:latin typeface="+mj-lt"/>
                <a:ea typeface="+mj-ea"/>
                <a:cs typeface="+mj-cs"/>
              </a:rPr>
              <a:t>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Training</a:t>
            </a:r>
            <a:br>
              <a:rPr lang="en-US" sz="4800" kern="1200" dirty="0">
                <a:solidFill>
                  <a:schemeClr val="tx1"/>
                </a:solidFill>
                <a:latin typeface="+mj-lt"/>
                <a:ea typeface="+mj-ea"/>
                <a:cs typeface="+mj-cs"/>
              </a:rPr>
            </a:br>
            <a:br>
              <a:rPr lang="en-US" sz="4800" dirty="0"/>
            </a:br>
            <a:endParaRPr lang="en-US" sz="4800"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B8FACD86-C15C-4345-AE1F-A9C763C81358}"/>
              </a:ext>
            </a:extLst>
          </p:cNvPr>
          <p:cNvSpPr txBox="1">
            <a:spLocks/>
          </p:cNvSpPr>
          <p:nvPr/>
        </p:nvSpPr>
        <p:spPr>
          <a:xfrm>
            <a:off x="371809" y="4229270"/>
            <a:ext cx="4023360" cy="1362978"/>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600" b="1" i="0" u="none" strike="noStrike" kern="1200" cap="none" spc="0" normalizeH="0" baseline="0" noProof="0" dirty="0">
                <a:ln>
                  <a:noFill/>
                </a:ln>
                <a:solidFill>
                  <a:prstClr val="black"/>
                </a:solidFill>
                <a:effectLst/>
                <a:uLnTx/>
                <a:uFillTx/>
                <a:latin typeface="+mn-lt"/>
                <a:ea typeface="+mj-ea"/>
                <a:cs typeface="+mj-cs"/>
              </a:rPr>
              <a:t>How to look at your portal</a:t>
            </a:r>
          </a:p>
        </p:txBody>
      </p:sp>
      <p:pic>
        <p:nvPicPr>
          <p:cNvPr id="5" name="Picture 4">
            <a:extLst>
              <a:ext uri="{FF2B5EF4-FFF2-40B4-BE49-F238E27FC236}">
                <a16:creationId xmlns:a16="http://schemas.microsoft.com/office/drawing/2014/main" id="{EBC633FE-FCC9-4196-A21C-140627B21819}"/>
              </a:ext>
            </a:extLst>
          </p:cNvPr>
          <p:cNvPicPr>
            <a:picLocks noChangeAspect="1"/>
          </p:cNvPicPr>
          <p:nvPr/>
        </p:nvPicPr>
        <p:blipFill>
          <a:blip r:embed="rId2"/>
          <a:stretch>
            <a:fillRect/>
          </a:stretch>
        </p:blipFill>
        <p:spPr>
          <a:xfrm>
            <a:off x="5290277" y="1746179"/>
            <a:ext cx="6415614" cy="2800741"/>
          </a:xfrm>
          <a:prstGeom prst="rect">
            <a:avLst/>
          </a:prstGeom>
        </p:spPr>
      </p:pic>
    </p:spTree>
    <p:extLst>
      <p:ext uri="{BB962C8B-B14F-4D97-AF65-F5344CB8AC3E}">
        <p14:creationId xmlns:p14="http://schemas.microsoft.com/office/powerpoint/2010/main" val="3938620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3" name="Freeform: Shape 7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t>TASO Website</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Training</a:t>
            </a:r>
            <a:br>
              <a:rPr lang="en-US" sz="4800" kern="1200" dirty="0">
                <a:solidFill>
                  <a:schemeClr val="tx1"/>
                </a:solidFill>
                <a:latin typeface="+mj-lt"/>
                <a:ea typeface="+mj-ea"/>
                <a:cs typeface="+mj-cs"/>
              </a:rPr>
            </a:br>
            <a:br>
              <a:rPr lang="en-US" sz="4800" dirty="0"/>
            </a:br>
            <a:endParaRPr lang="en-US" sz="4800" b="1" kern="12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B8FACD86-C15C-4345-AE1F-A9C763C81358}"/>
              </a:ext>
            </a:extLst>
          </p:cNvPr>
          <p:cNvSpPr txBox="1">
            <a:spLocks/>
          </p:cNvSpPr>
          <p:nvPr/>
        </p:nvSpPr>
        <p:spPr>
          <a:xfrm>
            <a:off x="458931" y="4467321"/>
            <a:ext cx="4023360" cy="8960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mn-lt"/>
                <a:ea typeface="+mj-ea"/>
                <a:cs typeface="+mj-cs"/>
              </a:rPr>
              <a:t>Portal</a:t>
            </a:r>
          </a:p>
        </p:txBody>
      </p:sp>
      <p:pic>
        <p:nvPicPr>
          <p:cNvPr id="5" name="Picture 4">
            <a:extLst>
              <a:ext uri="{FF2B5EF4-FFF2-40B4-BE49-F238E27FC236}">
                <a16:creationId xmlns:a16="http://schemas.microsoft.com/office/drawing/2014/main" id="{31EE32FC-8271-4B49-8727-523EEAC23C05}"/>
              </a:ext>
            </a:extLst>
          </p:cNvPr>
          <p:cNvPicPr>
            <a:picLocks noChangeAspect="1"/>
          </p:cNvPicPr>
          <p:nvPr/>
        </p:nvPicPr>
        <p:blipFill>
          <a:blip r:embed="rId2"/>
          <a:stretch>
            <a:fillRect/>
          </a:stretch>
        </p:blipFill>
        <p:spPr>
          <a:xfrm>
            <a:off x="5368318" y="771988"/>
            <a:ext cx="6364751" cy="4747412"/>
          </a:xfrm>
          <a:prstGeom prst="rect">
            <a:avLst/>
          </a:prstGeom>
        </p:spPr>
      </p:pic>
    </p:spTree>
    <p:extLst>
      <p:ext uri="{BB962C8B-B14F-4D97-AF65-F5344CB8AC3E}">
        <p14:creationId xmlns:p14="http://schemas.microsoft.com/office/powerpoint/2010/main" val="86192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Chapter Website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6D01E021-DBE7-4B05-B953-C99B0B10D194}"/>
              </a:ext>
            </a:extLst>
          </p:cNvPr>
          <p:cNvSpPr txBox="1">
            <a:spLocks/>
          </p:cNvSpPr>
          <p:nvPr/>
        </p:nvSpPr>
        <p:spPr>
          <a:xfrm>
            <a:off x="426717" y="3640031"/>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Home Page</a:t>
            </a:r>
            <a:br>
              <a:rPr lang="en-US" sz="4800" dirty="0"/>
            </a:br>
            <a:br>
              <a:rPr lang="en-US" sz="4800" b="1" dirty="0"/>
            </a:br>
            <a:endParaRPr lang="en-US" sz="4800" b="1" dirty="0"/>
          </a:p>
        </p:txBody>
      </p:sp>
      <p:pic>
        <p:nvPicPr>
          <p:cNvPr id="7" name="Picture 6">
            <a:extLst>
              <a:ext uri="{FF2B5EF4-FFF2-40B4-BE49-F238E27FC236}">
                <a16:creationId xmlns:a16="http://schemas.microsoft.com/office/drawing/2014/main" id="{D5FE58FA-C085-4CE0-B377-44A07D647B8B}"/>
              </a:ext>
            </a:extLst>
          </p:cNvPr>
          <p:cNvPicPr>
            <a:picLocks noChangeAspect="1"/>
          </p:cNvPicPr>
          <p:nvPr/>
        </p:nvPicPr>
        <p:blipFill>
          <a:blip r:embed="rId2"/>
          <a:stretch>
            <a:fillRect/>
          </a:stretch>
        </p:blipFill>
        <p:spPr>
          <a:xfrm>
            <a:off x="5692187" y="471947"/>
            <a:ext cx="5766673" cy="6032091"/>
          </a:xfrm>
          <a:prstGeom prst="rect">
            <a:avLst/>
          </a:prstGeom>
        </p:spPr>
      </p:pic>
    </p:spTree>
    <p:extLst>
      <p:ext uri="{BB962C8B-B14F-4D97-AF65-F5344CB8AC3E}">
        <p14:creationId xmlns:p14="http://schemas.microsoft.com/office/powerpoint/2010/main" val="2182147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a:xfrm>
            <a:off x="612648" y="1078992"/>
            <a:ext cx="6268770" cy="1536192"/>
          </a:xfrm>
        </p:spPr>
        <p:txBody>
          <a:bodyPr anchor="b">
            <a:normAutofit/>
          </a:bodyPr>
          <a:lstStyle/>
          <a:p>
            <a:r>
              <a:rPr lang="en-US" sz="5200" b="1"/>
              <a:t>Questions</a:t>
            </a:r>
          </a:p>
        </p:txBody>
      </p:sp>
      <p:sp>
        <p:nvSpPr>
          <p:cNvPr id="11"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a:xfrm>
            <a:off x="612648" y="3355848"/>
            <a:ext cx="6268770" cy="2825496"/>
          </a:xfrm>
        </p:spPr>
        <p:txBody>
          <a:bodyPr>
            <a:normAutofit/>
          </a:bodyPr>
          <a:lstStyle/>
          <a:p>
            <a:pPr marL="0" indent="0">
              <a:buNone/>
            </a:pPr>
            <a:endParaRPr lang="en-US" sz="2200"/>
          </a:p>
          <a:p>
            <a:pPr marL="0" indent="0">
              <a:buNone/>
            </a:pPr>
            <a:endParaRPr lang="en-US" sz="2200"/>
          </a:p>
          <a:p>
            <a:pPr marL="0" indent="0">
              <a:buNone/>
            </a:pPr>
            <a:endParaRPr lang="en-US" sz="2200"/>
          </a:p>
          <a:p>
            <a:pPr marL="0" indent="0">
              <a:buNone/>
            </a:pPr>
            <a:endParaRPr lang="en-US" sz="2200">
              <a:latin typeface="Times New Roman" panose="02020603050405020304" pitchFamily="18" charset="0"/>
              <a:cs typeface="Times New Roman" panose="02020603050405020304" pitchFamily="18" charset="0"/>
            </a:endParaRPr>
          </a:p>
          <a:p>
            <a:pPr marL="0" indent="0">
              <a:buNone/>
            </a:pPr>
            <a:r>
              <a:rPr lang="en-US" sz="2200"/>
              <a:t>    </a:t>
            </a:r>
          </a:p>
        </p:txBody>
      </p:sp>
      <p:pic>
        <p:nvPicPr>
          <p:cNvPr id="4" name="Picture 2">
            <a:extLst>
              <a:ext uri="{FF2B5EF4-FFF2-40B4-BE49-F238E27FC236}">
                <a16:creationId xmlns:a16="http://schemas.microsoft.com/office/drawing/2014/main" id="{CFED9C51-4403-4FF5-B487-D1B9E974FA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94066" y="1198050"/>
            <a:ext cx="4237686" cy="438637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57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Chapter Website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6D01E021-DBE7-4B05-B953-C99B0B10D194}"/>
              </a:ext>
            </a:extLst>
          </p:cNvPr>
          <p:cNvSpPr txBox="1">
            <a:spLocks/>
          </p:cNvSpPr>
          <p:nvPr/>
        </p:nvSpPr>
        <p:spPr>
          <a:xfrm>
            <a:off x="338227" y="4004241"/>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2023-2024 Meeting Dates</a:t>
            </a:r>
            <a:br>
              <a:rPr lang="en-US" sz="4800" dirty="0"/>
            </a:br>
            <a:br>
              <a:rPr lang="en-US" sz="4800" b="1" dirty="0"/>
            </a:br>
            <a:endParaRPr lang="en-US" sz="4800" b="1" dirty="0"/>
          </a:p>
        </p:txBody>
      </p:sp>
      <p:pic>
        <p:nvPicPr>
          <p:cNvPr id="5" name="Picture 4">
            <a:extLst>
              <a:ext uri="{FF2B5EF4-FFF2-40B4-BE49-F238E27FC236}">
                <a16:creationId xmlns:a16="http://schemas.microsoft.com/office/drawing/2014/main" id="{084E3974-B6CF-43A5-8530-3444FD453881}"/>
              </a:ext>
            </a:extLst>
          </p:cNvPr>
          <p:cNvPicPr>
            <a:picLocks noChangeAspect="1"/>
          </p:cNvPicPr>
          <p:nvPr/>
        </p:nvPicPr>
        <p:blipFill>
          <a:blip r:embed="rId2"/>
          <a:stretch>
            <a:fillRect/>
          </a:stretch>
        </p:blipFill>
        <p:spPr>
          <a:xfrm>
            <a:off x="5722377" y="437732"/>
            <a:ext cx="5334744" cy="5982535"/>
          </a:xfrm>
          <a:prstGeom prst="rect">
            <a:avLst/>
          </a:prstGeom>
        </p:spPr>
      </p:pic>
    </p:spTree>
    <p:extLst>
      <p:ext uri="{BB962C8B-B14F-4D97-AF65-F5344CB8AC3E}">
        <p14:creationId xmlns:p14="http://schemas.microsoft.com/office/powerpoint/2010/main" val="220856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Chapter Website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C3CAB27-F3E1-4BFD-A4C6-1742F01AA262}"/>
              </a:ext>
            </a:extLst>
          </p:cNvPr>
          <p:cNvPicPr>
            <a:picLocks noChangeAspect="1"/>
          </p:cNvPicPr>
          <p:nvPr/>
        </p:nvPicPr>
        <p:blipFill>
          <a:blip r:embed="rId2"/>
          <a:stretch>
            <a:fillRect/>
          </a:stretch>
        </p:blipFill>
        <p:spPr>
          <a:xfrm>
            <a:off x="6178142" y="966645"/>
            <a:ext cx="5532829" cy="5434154"/>
          </a:xfrm>
          <a:prstGeom prst="rect">
            <a:avLst/>
          </a:prstGeom>
        </p:spPr>
      </p:pic>
      <p:sp>
        <p:nvSpPr>
          <p:cNvPr id="11" name="Title 1">
            <a:extLst>
              <a:ext uri="{FF2B5EF4-FFF2-40B4-BE49-F238E27FC236}">
                <a16:creationId xmlns:a16="http://schemas.microsoft.com/office/drawing/2014/main" id="{5E11A9BA-CBFA-407C-84DA-70F2E925A46B}"/>
              </a:ext>
            </a:extLst>
          </p:cNvPr>
          <p:cNvSpPr txBox="1">
            <a:spLocks/>
          </p:cNvSpPr>
          <p:nvPr/>
        </p:nvSpPr>
        <p:spPr>
          <a:xfrm>
            <a:off x="462763" y="4133570"/>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Information Page</a:t>
            </a:r>
            <a:br>
              <a:rPr lang="en-US" sz="4800" dirty="0"/>
            </a:br>
            <a:br>
              <a:rPr lang="en-US" sz="4800" b="1" dirty="0"/>
            </a:br>
            <a:endParaRPr lang="en-US" sz="4800" b="1" dirty="0"/>
          </a:p>
        </p:txBody>
      </p:sp>
    </p:spTree>
    <p:extLst>
      <p:ext uri="{BB962C8B-B14F-4D97-AF65-F5344CB8AC3E}">
        <p14:creationId xmlns:p14="http://schemas.microsoft.com/office/powerpoint/2010/main" val="284122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Chapter Website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5E11A9BA-CBFA-407C-84DA-70F2E925A46B}"/>
              </a:ext>
            </a:extLst>
          </p:cNvPr>
          <p:cNvSpPr txBox="1">
            <a:spLocks/>
          </p:cNvSpPr>
          <p:nvPr/>
        </p:nvSpPr>
        <p:spPr>
          <a:xfrm>
            <a:off x="363612" y="4546920"/>
            <a:ext cx="4023360" cy="13372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Information Page- Pay Sheet &amp; W9</a:t>
            </a:r>
          </a:p>
        </p:txBody>
      </p:sp>
      <p:pic>
        <p:nvPicPr>
          <p:cNvPr id="5" name="Picture 4">
            <a:extLst>
              <a:ext uri="{FF2B5EF4-FFF2-40B4-BE49-F238E27FC236}">
                <a16:creationId xmlns:a16="http://schemas.microsoft.com/office/drawing/2014/main" id="{F5706A45-A6A7-4881-9201-210B78888548}"/>
              </a:ext>
            </a:extLst>
          </p:cNvPr>
          <p:cNvPicPr>
            <a:picLocks noChangeAspect="1"/>
          </p:cNvPicPr>
          <p:nvPr/>
        </p:nvPicPr>
        <p:blipFill>
          <a:blip r:embed="rId3"/>
          <a:stretch>
            <a:fillRect/>
          </a:stretch>
        </p:blipFill>
        <p:spPr>
          <a:xfrm>
            <a:off x="5434312" y="690572"/>
            <a:ext cx="3489351" cy="2893711"/>
          </a:xfrm>
          <a:prstGeom prst="rect">
            <a:avLst/>
          </a:prstGeom>
        </p:spPr>
      </p:pic>
      <p:pic>
        <p:nvPicPr>
          <p:cNvPr id="7" name="Picture 6">
            <a:extLst>
              <a:ext uri="{FF2B5EF4-FFF2-40B4-BE49-F238E27FC236}">
                <a16:creationId xmlns:a16="http://schemas.microsoft.com/office/drawing/2014/main" id="{B44CC867-37FE-4D9E-9848-B672C93E20AC}"/>
              </a:ext>
            </a:extLst>
          </p:cNvPr>
          <p:cNvPicPr>
            <a:picLocks noChangeAspect="1"/>
          </p:cNvPicPr>
          <p:nvPr/>
        </p:nvPicPr>
        <p:blipFill>
          <a:blip r:embed="rId4"/>
          <a:stretch>
            <a:fillRect/>
          </a:stretch>
        </p:blipFill>
        <p:spPr>
          <a:xfrm>
            <a:off x="7610504" y="3804303"/>
            <a:ext cx="3802971" cy="2833677"/>
          </a:xfrm>
          <a:prstGeom prst="rect">
            <a:avLst/>
          </a:prstGeom>
        </p:spPr>
      </p:pic>
    </p:spTree>
    <p:extLst>
      <p:ext uri="{BB962C8B-B14F-4D97-AF65-F5344CB8AC3E}">
        <p14:creationId xmlns:p14="http://schemas.microsoft.com/office/powerpoint/2010/main" val="11055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a:solidFill>
                  <a:schemeClr val="tx1"/>
                </a:solidFill>
                <a:latin typeface="+mj-lt"/>
                <a:ea typeface="+mj-ea"/>
                <a:cs typeface="+mj-cs"/>
              </a:rPr>
              <a:t>Chapter Website</a:t>
            </a:r>
            <a:br>
              <a:rPr lang="en-US" sz="4800" kern="1200">
                <a:solidFill>
                  <a:schemeClr val="tx1"/>
                </a:solidFill>
                <a:latin typeface="+mj-lt"/>
                <a:ea typeface="+mj-ea"/>
                <a:cs typeface="+mj-cs"/>
              </a:rPr>
            </a:br>
            <a:br>
              <a:rPr lang="en-US" sz="4800" b="1" kern="1200">
                <a:solidFill>
                  <a:schemeClr val="tx1"/>
                </a:solidFill>
                <a:latin typeface="+mj-lt"/>
                <a:ea typeface="+mj-ea"/>
                <a:cs typeface="+mj-cs"/>
              </a:rPr>
            </a:br>
            <a:endParaRPr lang="en-US" sz="4800" b="1" kern="120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417EDD9-F7E3-48B8-9171-E52090E1633A}"/>
              </a:ext>
            </a:extLst>
          </p:cNvPr>
          <p:cNvPicPr>
            <a:picLocks noChangeAspect="1"/>
          </p:cNvPicPr>
          <p:nvPr/>
        </p:nvPicPr>
        <p:blipFill>
          <a:blip r:embed="rId2"/>
          <a:stretch>
            <a:fillRect/>
          </a:stretch>
        </p:blipFill>
        <p:spPr>
          <a:xfrm>
            <a:off x="5790618" y="625683"/>
            <a:ext cx="5920353" cy="5532567"/>
          </a:xfrm>
          <a:prstGeom prst="rect">
            <a:avLst/>
          </a:prstGeom>
        </p:spPr>
      </p:pic>
      <p:sp>
        <p:nvSpPr>
          <p:cNvPr id="14" name="Title 1">
            <a:extLst>
              <a:ext uri="{FF2B5EF4-FFF2-40B4-BE49-F238E27FC236}">
                <a16:creationId xmlns:a16="http://schemas.microsoft.com/office/drawing/2014/main" id="{E29858C6-C525-4958-9984-27D20CBCA578}"/>
              </a:ext>
            </a:extLst>
          </p:cNvPr>
          <p:cNvSpPr txBox="1">
            <a:spLocks/>
          </p:cNvSpPr>
          <p:nvPr/>
        </p:nvSpPr>
        <p:spPr>
          <a:xfrm>
            <a:off x="462763" y="3653866"/>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Favorites Page</a:t>
            </a:r>
            <a:br>
              <a:rPr lang="en-US" sz="4800" dirty="0"/>
            </a:br>
            <a:br>
              <a:rPr lang="en-US" sz="4800" b="1" dirty="0"/>
            </a:br>
            <a:endParaRPr lang="en-US" sz="4800" b="1" dirty="0"/>
          </a:p>
        </p:txBody>
      </p:sp>
    </p:spTree>
    <p:extLst>
      <p:ext uri="{BB962C8B-B14F-4D97-AF65-F5344CB8AC3E}">
        <p14:creationId xmlns:p14="http://schemas.microsoft.com/office/powerpoint/2010/main" val="264666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a:solidFill>
                  <a:schemeClr val="tx1"/>
                </a:solidFill>
                <a:latin typeface="+mj-lt"/>
                <a:ea typeface="+mj-ea"/>
                <a:cs typeface="+mj-cs"/>
              </a:rPr>
              <a:t>Chapter Website</a:t>
            </a:r>
            <a:br>
              <a:rPr lang="en-US" sz="4800" kern="1200">
                <a:solidFill>
                  <a:schemeClr val="tx1"/>
                </a:solidFill>
                <a:latin typeface="+mj-lt"/>
                <a:ea typeface="+mj-ea"/>
                <a:cs typeface="+mj-cs"/>
              </a:rPr>
            </a:br>
            <a:br>
              <a:rPr lang="en-US" sz="4800" b="1" kern="1200">
                <a:solidFill>
                  <a:schemeClr val="tx1"/>
                </a:solidFill>
                <a:latin typeface="+mj-lt"/>
                <a:ea typeface="+mj-ea"/>
                <a:cs typeface="+mj-cs"/>
              </a:rPr>
            </a:br>
            <a:endParaRPr lang="en-US" sz="4800" b="1" kern="120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5B795BF-99F3-4B40-8C25-89C106008FD3}"/>
              </a:ext>
            </a:extLst>
          </p:cNvPr>
          <p:cNvPicPr>
            <a:picLocks noChangeAspect="1"/>
          </p:cNvPicPr>
          <p:nvPr/>
        </p:nvPicPr>
        <p:blipFill>
          <a:blip r:embed="rId2"/>
          <a:stretch>
            <a:fillRect/>
          </a:stretch>
        </p:blipFill>
        <p:spPr>
          <a:xfrm>
            <a:off x="5658580" y="512124"/>
            <a:ext cx="5833887" cy="5833751"/>
          </a:xfrm>
          <a:prstGeom prst="rect">
            <a:avLst/>
          </a:prstGeom>
        </p:spPr>
      </p:pic>
      <p:sp>
        <p:nvSpPr>
          <p:cNvPr id="11" name="Title 1">
            <a:extLst>
              <a:ext uri="{FF2B5EF4-FFF2-40B4-BE49-F238E27FC236}">
                <a16:creationId xmlns:a16="http://schemas.microsoft.com/office/drawing/2014/main" id="{5827A75D-D8F6-46FA-A550-E0B2B0CBEC15}"/>
              </a:ext>
            </a:extLst>
          </p:cNvPr>
          <p:cNvSpPr txBox="1">
            <a:spLocks/>
          </p:cNvSpPr>
          <p:nvPr/>
        </p:nvSpPr>
        <p:spPr>
          <a:xfrm>
            <a:off x="486109" y="3749326"/>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Board Page</a:t>
            </a:r>
            <a:br>
              <a:rPr lang="en-US" sz="4800" dirty="0"/>
            </a:br>
            <a:br>
              <a:rPr lang="en-US" sz="4800" b="1" dirty="0"/>
            </a:br>
            <a:endParaRPr lang="en-US" sz="4800" b="1" dirty="0"/>
          </a:p>
        </p:txBody>
      </p:sp>
    </p:spTree>
    <p:extLst>
      <p:ext uri="{BB962C8B-B14F-4D97-AF65-F5344CB8AC3E}">
        <p14:creationId xmlns:p14="http://schemas.microsoft.com/office/powerpoint/2010/main" val="3457121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62763" y="4367600"/>
            <a:ext cx="4023360" cy="2588861"/>
          </a:xfrm>
        </p:spPr>
        <p:txBody>
          <a:bodyPr vert="horz" lIns="91440" tIns="45720" rIns="91440" bIns="45720" rtlCol="0" anchor="b">
            <a:normAutofit/>
          </a:bodyPr>
          <a:lstStyle/>
          <a:p>
            <a:r>
              <a:rPr lang="en-US" sz="4800" b="1" dirty="0"/>
              <a:t>Training Page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9B360D9-0857-44BE-BF23-86A706C71EE2}"/>
              </a:ext>
            </a:extLst>
          </p:cNvPr>
          <p:cNvPicPr>
            <a:picLocks noChangeAspect="1"/>
          </p:cNvPicPr>
          <p:nvPr/>
        </p:nvPicPr>
        <p:blipFill>
          <a:blip r:embed="rId2"/>
          <a:stretch>
            <a:fillRect/>
          </a:stretch>
        </p:blipFill>
        <p:spPr>
          <a:xfrm>
            <a:off x="5704800" y="656680"/>
            <a:ext cx="5579390" cy="5698841"/>
          </a:xfrm>
          <a:prstGeom prst="rect">
            <a:avLst/>
          </a:prstGeom>
        </p:spPr>
      </p:pic>
      <p:sp>
        <p:nvSpPr>
          <p:cNvPr id="11" name="Title 1">
            <a:extLst>
              <a:ext uri="{FF2B5EF4-FFF2-40B4-BE49-F238E27FC236}">
                <a16:creationId xmlns:a16="http://schemas.microsoft.com/office/drawing/2014/main" id="{981966E1-702B-42FC-8B15-FC6E4DC90D95}"/>
              </a:ext>
            </a:extLst>
          </p:cNvPr>
          <p:cNvSpPr txBox="1">
            <a:spLocks/>
          </p:cNvSpPr>
          <p:nvPr/>
        </p:nvSpPr>
        <p:spPr>
          <a:xfrm>
            <a:off x="462763" y="1429038"/>
            <a:ext cx="4023360" cy="2588861"/>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Chapter Website</a:t>
            </a:r>
            <a:br>
              <a:rPr lang="en-US" sz="4800" dirty="0"/>
            </a:br>
            <a:br>
              <a:rPr lang="en-US" sz="4800" b="1" dirty="0"/>
            </a:br>
            <a:endParaRPr lang="en-US" sz="4800" b="1" dirty="0"/>
          </a:p>
        </p:txBody>
      </p:sp>
    </p:spTree>
    <p:extLst>
      <p:ext uri="{BB962C8B-B14F-4D97-AF65-F5344CB8AC3E}">
        <p14:creationId xmlns:p14="http://schemas.microsoft.com/office/powerpoint/2010/main" val="2563197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1960</TotalTime>
  <Words>441</Words>
  <Application>Microsoft Office PowerPoint</Application>
  <PresentationFormat>Widescreen</PresentationFormat>
  <Paragraphs>95</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Tyler  Lonestar        Chapter   </vt:lpstr>
      <vt:lpstr>Chapter Website  </vt:lpstr>
      <vt:lpstr>Chapter Website  </vt:lpstr>
      <vt:lpstr>Chapter Website  </vt:lpstr>
      <vt:lpstr>Chapter Website  </vt:lpstr>
      <vt:lpstr>Chapter Website  </vt:lpstr>
      <vt:lpstr>Chapter Website  </vt:lpstr>
      <vt:lpstr>Chapter Website  </vt:lpstr>
      <vt:lpstr>Training Page  </vt:lpstr>
      <vt:lpstr>Arbiter  Training  </vt:lpstr>
      <vt:lpstr>Arbiter  Training  </vt:lpstr>
      <vt:lpstr>Arbiter  Training  </vt:lpstr>
      <vt:lpstr>Arbiter  Training  </vt:lpstr>
      <vt:lpstr>Arbiter  Training  </vt:lpstr>
      <vt:lpstr>Arbiter  Training  </vt:lpstr>
      <vt:lpstr>Arbiter  Training  </vt:lpstr>
      <vt:lpstr>Arbiter Pay Training  </vt:lpstr>
      <vt:lpstr>Arbiter Pay  Training  </vt:lpstr>
      <vt:lpstr>Arbiter Pay Training  </vt:lpstr>
      <vt:lpstr>Arbiter Pay Training  </vt:lpstr>
      <vt:lpstr>Arbiter Pay Training  </vt:lpstr>
      <vt:lpstr>Arbiter Pay Training  </vt:lpstr>
      <vt:lpstr>TASO Website  Training  </vt:lpstr>
      <vt:lpstr>TASO Website Training  </vt:lpstr>
      <vt:lpstr>TASO Website Training  </vt:lpstr>
      <vt:lpstr>TASO Website Training  </vt:lpstr>
      <vt:lpstr>TASO Website  Training  </vt:lpstr>
      <vt:lpstr>TASO Website  Training  </vt:lpstr>
      <vt:lpstr>TASO Website Training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Umpire Training</dc:title>
  <dc:creator>Tom Cremeans</dc:creator>
  <cp:lastModifiedBy>Tom Cremeans</cp:lastModifiedBy>
  <cp:revision>61</cp:revision>
  <cp:lastPrinted>2021-12-12T17:32:08Z</cp:lastPrinted>
  <dcterms:created xsi:type="dcterms:W3CDTF">2021-12-07T19:03:27Z</dcterms:created>
  <dcterms:modified xsi:type="dcterms:W3CDTF">2023-12-31T00:02:56Z</dcterms:modified>
</cp:coreProperties>
</file>